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287" r:id="rId2"/>
    <p:sldId id="257" r:id="rId3"/>
    <p:sldId id="258" r:id="rId4"/>
    <p:sldId id="260" r:id="rId5"/>
    <p:sldId id="288" r:id="rId6"/>
    <p:sldId id="289" r:id="rId7"/>
    <p:sldId id="259" r:id="rId8"/>
    <p:sldId id="261" r:id="rId9"/>
    <p:sldId id="262" r:id="rId10"/>
    <p:sldId id="290"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91" r:id="rId29"/>
    <p:sldId id="284" r:id="rId30"/>
    <p:sldId id="280" r:id="rId31"/>
    <p:sldId id="281" r:id="rId32"/>
    <p:sldId id="282" r:id="rId33"/>
    <p:sldId id="283" r:id="rId34"/>
    <p:sldId id="29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51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310155-A814-4284-9743-AAEF036AD430}" type="datetimeFigureOut">
              <a:rPr lang="en-US" smtClean="0"/>
              <a:pPr/>
              <a:t>12/20/2013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D8A94EC-536F-4B9E-94E3-6E8B6B1FFDD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26743D-E122-409D-8343-C92ABFBCD882}" type="datetimeFigureOut">
              <a:rPr lang="en-US" smtClean="0"/>
              <a:pPr/>
              <a:t>12/20/2013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C61CC2-1791-4777-BFDF-806A2175BFD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C7902E7-C532-4560-BFB2-31F78582D67B}" type="datetime1">
              <a:rPr lang="en-US" smtClean="0"/>
              <a:pPr/>
              <a:t>12/20/2013</a:t>
            </a:fld>
            <a:endParaRPr lang="en-US"/>
          </a:p>
        </p:txBody>
      </p:sp>
      <p:sp>
        <p:nvSpPr>
          <p:cNvPr id="19" name="Footer Placeholder 18"/>
          <p:cNvSpPr>
            <a:spLocks noGrp="1"/>
          </p:cNvSpPr>
          <p:nvPr>
            <p:ph type="ftr" sz="quarter" idx="11"/>
          </p:nvPr>
        </p:nvSpPr>
        <p:spPr/>
        <p:txBody>
          <a:bodyPr/>
          <a:lstStyle/>
          <a:p>
            <a:r>
              <a:rPr lang="en-US" dirty="0" smtClean="0"/>
              <a:t>Prepared By </a:t>
            </a:r>
            <a:r>
              <a:rPr lang="en-US" dirty="0" err="1" smtClean="0"/>
              <a:t>Sukrut</a:t>
            </a:r>
            <a:r>
              <a:rPr lang="en-US" dirty="0" smtClean="0"/>
              <a:t> M </a:t>
            </a:r>
            <a:r>
              <a:rPr lang="en-US" dirty="0" err="1" smtClean="0"/>
              <a:t>Sompura</a:t>
            </a:r>
            <a:endParaRPr lang="en-US" dirty="0"/>
          </a:p>
        </p:txBody>
      </p:sp>
      <p:sp>
        <p:nvSpPr>
          <p:cNvPr id="27" name="Slide Number Placeholder 26"/>
          <p:cNvSpPr>
            <a:spLocks noGrp="1"/>
          </p:cNvSpPr>
          <p:nvPr>
            <p:ph type="sldNum" sz="quarter" idx="12"/>
          </p:nvPr>
        </p:nvSpPr>
        <p:spPr/>
        <p:txBody>
          <a:bodyPr/>
          <a:lstStyle/>
          <a:p>
            <a:fld id="{C5B9A678-000A-4C7C-B104-4014CCFE626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3A7660-2849-4CC7-9AF5-A407028A7E64}" type="datetime1">
              <a:rPr lang="en-US" smtClean="0"/>
              <a:pPr/>
              <a:t>12/20/2013</a:t>
            </a:fld>
            <a:endParaRPr lang="en-US"/>
          </a:p>
        </p:txBody>
      </p:sp>
      <p:sp>
        <p:nvSpPr>
          <p:cNvPr id="5" name="Footer Placeholder 4"/>
          <p:cNvSpPr>
            <a:spLocks noGrp="1"/>
          </p:cNvSpPr>
          <p:nvPr>
            <p:ph type="ftr" sz="quarter" idx="11"/>
          </p:nvPr>
        </p:nvSpPr>
        <p:spPr/>
        <p:txBody>
          <a:bodyPr/>
          <a:lstStyle/>
          <a:p>
            <a:r>
              <a:rPr lang="en-US" dirty="0" smtClean="0"/>
              <a:t>Prepared By </a:t>
            </a:r>
            <a:r>
              <a:rPr lang="en-US" dirty="0" err="1" smtClean="0"/>
              <a:t>Sukrut</a:t>
            </a:r>
            <a:r>
              <a:rPr lang="en-US" dirty="0" smtClean="0"/>
              <a:t> M </a:t>
            </a:r>
            <a:r>
              <a:rPr lang="en-US" dirty="0" err="1" smtClean="0"/>
              <a:t>Sompura</a:t>
            </a:r>
            <a:endParaRPr lang="en-US" dirty="0"/>
          </a:p>
        </p:txBody>
      </p:sp>
      <p:sp>
        <p:nvSpPr>
          <p:cNvPr id="6" name="Slide Number Placeholder 5"/>
          <p:cNvSpPr>
            <a:spLocks noGrp="1"/>
          </p:cNvSpPr>
          <p:nvPr>
            <p:ph type="sldNum" sz="quarter" idx="12"/>
          </p:nvPr>
        </p:nvSpPr>
        <p:spPr/>
        <p:txBody>
          <a:bodyPr/>
          <a:lstStyle/>
          <a:p>
            <a:fld id="{C5B9A678-000A-4C7C-B104-4014CCFE626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AD5E54-C840-4C4B-B7C2-2ED1CB8BBC4D}" type="datetime1">
              <a:rPr lang="en-US" smtClean="0"/>
              <a:pPr/>
              <a:t>12/20/2013</a:t>
            </a:fld>
            <a:endParaRPr lang="en-US"/>
          </a:p>
        </p:txBody>
      </p:sp>
      <p:sp>
        <p:nvSpPr>
          <p:cNvPr id="5" name="Footer Placeholder 4"/>
          <p:cNvSpPr>
            <a:spLocks noGrp="1"/>
          </p:cNvSpPr>
          <p:nvPr>
            <p:ph type="ftr" sz="quarter" idx="11"/>
          </p:nvPr>
        </p:nvSpPr>
        <p:spPr/>
        <p:txBody>
          <a:bodyPr/>
          <a:lstStyle/>
          <a:p>
            <a:r>
              <a:rPr lang="en-US" dirty="0" smtClean="0"/>
              <a:t>Prepared By </a:t>
            </a:r>
            <a:r>
              <a:rPr lang="en-US" dirty="0" err="1" smtClean="0"/>
              <a:t>Sukrut</a:t>
            </a:r>
            <a:r>
              <a:rPr lang="en-US" dirty="0" smtClean="0"/>
              <a:t> M </a:t>
            </a:r>
            <a:r>
              <a:rPr lang="en-US" dirty="0" err="1" smtClean="0"/>
              <a:t>Sompura</a:t>
            </a:r>
            <a:endParaRPr lang="en-US" dirty="0"/>
          </a:p>
        </p:txBody>
      </p:sp>
      <p:sp>
        <p:nvSpPr>
          <p:cNvPr id="6" name="Slide Number Placeholder 5"/>
          <p:cNvSpPr>
            <a:spLocks noGrp="1"/>
          </p:cNvSpPr>
          <p:nvPr>
            <p:ph type="sldNum" sz="quarter" idx="12"/>
          </p:nvPr>
        </p:nvSpPr>
        <p:spPr/>
        <p:txBody>
          <a:bodyPr/>
          <a:lstStyle/>
          <a:p>
            <a:fld id="{C5B9A678-000A-4C7C-B104-4014CCFE626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1034CE-9B28-4C16-8988-F64AA763B78D}" type="datetime1">
              <a:rPr lang="en-US" smtClean="0"/>
              <a:pPr/>
              <a:t>12/20/2013</a:t>
            </a:fld>
            <a:endParaRPr lang="en-US"/>
          </a:p>
        </p:txBody>
      </p:sp>
      <p:sp>
        <p:nvSpPr>
          <p:cNvPr id="5" name="Footer Placeholder 4"/>
          <p:cNvSpPr>
            <a:spLocks noGrp="1"/>
          </p:cNvSpPr>
          <p:nvPr>
            <p:ph type="ftr" sz="quarter" idx="11"/>
          </p:nvPr>
        </p:nvSpPr>
        <p:spPr/>
        <p:txBody>
          <a:bodyPr/>
          <a:lstStyle/>
          <a:p>
            <a:r>
              <a:rPr lang="en-US" dirty="0" smtClean="0"/>
              <a:t>Prepared By </a:t>
            </a:r>
            <a:r>
              <a:rPr lang="en-US" dirty="0" err="1" smtClean="0"/>
              <a:t>Sukrut</a:t>
            </a:r>
            <a:r>
              <a:rPr lang="en-US" dirty="0" smtClean="0"/>
              <a:t> M </a:t>
            </a:r>
            <a:r>
              <a:rPr lang="en-US" dirty="0" err="1" smtClean="0"/>
              <a:t>Sompura</a:t>
            </a:r>
            <a:endParaRPr lang="en-US" dirty="0"/>
          </a:p>
        </p:txBody>
      </p:sp>
      <p:sp>
        <p:nvSpPr>
          <p:cNvPr id="6" name="Slide Number Placeholder 5"/>
          <p:cNvSpPr>
            <a:spLocks noGrp="1"/>
          </p:cNvSpPr>
          <p:nvPr>
            <p:ph type="sldNum" sz="quarter" idx="12"/>
          </p:nvPr>
        </p:nvSpPr>
        <p:spPr/>
        <p:txBody>
          <a:bodyPr/>
          <a:lstStyle/>
          <a:p>
            <a:fld id="{C5B9A678-000A-4C7C-B104-4014CCFE626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F24468A-35C9-4673-AD73-5753200930D9}" type="datetime1">
              <a:rPr lang="en-US" smtClean="0"/>
              <a:pPr/>
              <a:t>12/20/2013</a:t>
            </a:fld>
            <a:endParaRPr lang="en-US"/>
          </a:p>
        </p:txBody>
      </p:sp>
      <p:sp>
        <p:nvSpPr>
          <p:cNvPr id="5" name="Footer Placeholder 4"/>
          <p:cNvSpPr>
            <a:spLocks noGrp="1"/>
          </p:cNvSpPr>
          <p:nvPr>
            <p:ph type="ftr" sz="quarter" idx="11"/>
          </p:nvPr>
        </p:nvSpPr>
        <p:spPr/>
        <p:txBody>
          <a:bodyPr/>
          <a:lstStyle/>
          <a:p>
            <a:r>
              <a:rPr lang="en-US" dirty="0" smtClean="0"/>
              <a:t>Prepared By </a:t>
            </a:r>
            <a:r>
              <a:rPr lang="en-US" dirty="0" err="1" smtClean="0"/>
              <a:t>Sukrut</a:t>
            </a:r>
            <a:r>
              <a:rPr lang="en-US" dirty="0" smtClean="0"/>
              <a:t> M </a:t>
            </a:r>
            <a:r>
              <a:rPr lang="en-US" dirty="0" err="1" smtClean="0"/>
              <a:t>Sompura</a:t>
            </a:r>
            <a:endParaRPr lang="en-US" dirty="0"/>
          </a:p>
        </p:txBody>
      </p:sp>
      <p:sp>
        <p:nvSpPr>
          <p:cNvPr id="6" name="Slide Number Placeholder 5"/>
          <p:cNvSpPr>
            <a:spLocks noGrp="1"/>
          </p:cNvSpPr>
          <p:nvPr>
            <p:ph type="sldNum" sz="quarter" idx="12"/>
          </p:nvPr>
        </p:nvSpPr>
        <p:spPr/>
        <p:txBody>
          <a:bodyPr/>
          <a:lstStyle/>
          <a:p>
            <a:fld id="{C5B9A678-000A-4C7C-B104-4014CCFE626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AC39C1A-0D73-4F36-9622-84A3A9FE7370}" type="datetime1">
              <a:rPr lang="en-US" smtClean="0"/>
              <a:pPr/>
              <a:t>12/20/2013</a:t>
            </a:fld>
            <a:endParaRPr lang="en-US"/>
          </a:p>
        </p:txBody>
      </p:sp>
      <p:sp>
        <p:nvSpPr>
          <p:cNvPr id="6" name="Footer Placeholder 5"/>
          <p:cNvSpPr>
            <a:spLocks noGrp="1"/>
          </p:cNvSpPr>
          <p:nvPr>
            <p:ph type="ftr" sz="quarter" idx="11"/>
          </p:nvPr>
        </p:nvSpPr>
        <p:spPr/>
        <p:txBody>
          <a:bodyPr/>
          <a:lstStyle/>
          <a:p>
            <a:r>
              <a:rPr lang="en-US" dirty="0" smtClean="0"/>
              <a:t>Prepared By </a:t>
            </a:r>
            <a:r>
              <a:rPr lang="en-US" dirty="0" err="1" smtClean="0"/>
              <a:t>Sukrut</a:t>
            </a:r>
            <a:r>
              <a:rPr lang="en-US" dirty="0" smtClean="0"/>
              <a:t> M </a:t>
            </a:r>
            <a:r>
              <a:rPr lang="en-US" dirty="0" err="1" smtClean="0"/>
              <a:t>Sompura</a:t>
            </a:r>
            <a:endParaRPr lang="en-US" dirty="0"/>
          </a:p>
        </p:txBody>
      </p:sp>
      <p:sp>
        <p:nvSpPr>
          <p:cNvPr id="7" name="Slide Number Placeholder 6"/>
          <p:cNvSpPr>
            <a:spLocks noGrp="1"/>
          </p:cNvSpPr>
          <p:nvPr>
            <p:ph type="sldNum" sz="quarter" idx="12"/>
          </p:nvPr>
        </p:nvSpPr>
        <p:spPr/>
        <p:txBody>
          <a:bodyPr/>
          <a:lstStyle/>
          <a:p>
            <a:fld id="{C5B9A678-000A-4C7C-B104-4014CCFE626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2E97B57-0DFB-40EA-933C-0546B9850C20}" type="datetime1">
              <a:rPr lang="en-US" smtClean="0"/>
              <a:pPr/>
              <a:t>12/20/2013</a:t>
            </a:fld>
            <a:endParaRPr lang="en-US"/>
          </a:p>
        </p:txBody>
      </p:sp>
      <p:sp>
        <p:nvSpPr>
          <p:cNvPr id="8" name="Footer Placeholder 7"/>
          <p:cNvSpPr>
            <a:spLocks noGrp="1"/>
          </p:cNvSpPr>
          <p:nvPr>
            <p:ph type="ftr" sz="quarter" idx="11"/>
          </p:nvPr>
        </p:nvSpPr>
        <p:spPr/>
        <p:txBody>
          <a:bodyPr/>
          <a:lstStyle/>
          <a:p>
            <a:r>
              <a:rPr lang="en-US" dirty="0" smtClean="0"/>
              <a:t>Prepared By </a:t>
            </a:r>
            <a:r>
              <a:rPr lang="en-US" dirty="0" err="1" smtClean="0"/>
              <a:t>Sukrut</a:t>
            </a:r>
            <a:r>
              <a:rPr lang="en-US" dirty="0" smtClean="0"/>
              <a:t> M </a:t>
            </a:r>
            <a:r>
              <a:rPr lang="en-US" dirty="0" err="1" smtClean="0"/>
              <a:t>Sompura</a:t>
            </a:r>
            <a:endParaRPr lang="en-US" dirty="0"/>
          </a:p>
        </p:txBody>
      </p:sp>
      <p:sp>
        <p:nvSpPr>
          <p:cNvPr id="9" name="Slide Number Placeholder 8"/>
          <p:cNvSpPr>
            <a:spLocks noGrp="1"/>
          </p:cNvSpPr>
          <p:nvPr>
            <p:ph type="sldNum" sz="quarter" idx="12"/>
          </p:nvPr>
        </p:nvSpPr>
        <p:spPr/>
        <p:txBody>
          <a:bodyPr/>
          <a:lstStyle/>
          <a:p>
            <a:fld id="{C5B9A678-000A-4C7C-B104-4014CCFE626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B7FFE78-B1B5-4163-8DCD-D17A92DFFA5D}" type="datetime1">
              <a:rPr lang="en-US" smtClean="0"/>
              <a:pPr/>
              <a:t>12/20/2013</a:t>
            </a:fld>
            <a:endParaRPr lang="en-US"/>
          </a:p>
        </p:txBody>
      </p:sp>
      <p:sp>
        <p:nvSpPr>
          <p:cNvPr id="4" name="Footer Placeholder 3"/>
          <p:cNvSpPr>
            <a:spLocks noGrp="1"/>
          </p:cNvSpPr>
          <p:nvPr>
            <p:ph type="ftr" sz="quarter" idx="11"/>
          </p:nvPr>
        </p:nvSpPr>
        <p:spPr/>
        <p:txBody>
          <a:bodyPr/>
          <a:lstStyle/>
          <a:p>
            <a:r>
              <a:rPr lang="en-US" dirty="0" smtClean="0"/>
              <a:t>Prepared By </a:t>
            </a:r>
            <a:r>
              <a:rPr lang="en-US" dirty="0" err="1" smtClean="0"/>
              <a:t>Sukrut</a:t>
            </a:r>
            <a:r>
              <a:rPr lang="en-US" dirty="0" smtClean="0"/>
              <a:t> M </a:t>
            </a:r>
            <a:r>
              <a:rPr lang="en-US" dirty="0" err="1" smtClean="0"/>
              <a:t>Sompura</a:t>
            </a:r>
            <a:endParaRPr lang="en-US" dirty="0"/>
          </a:p>
        </p:txBody>
      </p:sp>
      <p:sp>
        <p:nvSpPr>
          <p:cNvPr id="5" name="Slide Number Placeholder 4"/>
          <p:cNvSpPr>
            <a:spLocks noGrp="1"/>
          </p:cNvSpPr>
          <p:nvPr>
            <p:ph type="sldNum" sz="quarter" idx="12"/>
          </p:nvPr>
        </p:nvSpPr>
        <p:spPr/>
        <p:txBody>
          <a:bodyPr/>
          <a:lstStyle/>
          <a:p>
            <a:fld id="{C5B9A678-000A-4C7C-B104-4014CCFE626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7A2E0F-4FDB-44CD-BF4F-C3E431EFF5AC}" type="datetime1">
              <a:rPr lang="en-US" smtClean="0"/>
              <a:pPr/>
              <a:t>12/20/2013</a:t>
            </a:fld>
            <a:endParaRPr lang="en-US"/>
          </a:p>
        </p:txBody>
      </p:sp>
      <p:sp>
        <p:nvSpPr>
          <p:cNvPr id="3" name="Footer Placeholder 2"/>
          <p:cNvSpPr>
            <a:spLocks noGrp="1"/>
          </p:cNvSpPr>
          <p:nvPr>
            <p:ph type="ftr" sz="quarter" idx="11"/>
          </p:nvPr>
        </p:nvSpPr>
        <p:spPr/>
        <p:txBody>
          <a:bodyPr/>
          <a:lstStyle/>
          <a:p>
            <a:r>
              <a:rPr lang="en-US" dirty="0" smtClean="0"/>
              <a:t>Prepared By </a:t>
            </a:r>
            <a:r>
              <a:rPr lang="en-US" dirty="0" err="1" smtClean="0"/>
              <a:t>Sukrut</a:t>
            </a:r>
            <a:r>
              <a:rPr lang="en-US" dirty="0" smtClean="0"/>
              <a:t> M </a:t>
            </a:r>
            <a:r>
              <a:rPr lang="en-US" dirty="0" err="1" smtClean="0"/>
              <a:t>Sompura</a:t>
            </a:r>
            <a:endParaRPr lang="en-US" dirty="0"/>
          </a:p>
        </p:txBody>
      </p:sp>
      <p:sp>
        <p:nvSpPr>
          <p:cNvPr id="4" name="Slide Number Placeholder 3"/>
          <p:cNvSpPr>
            <a:spLocks noGrp="1"/>
          </p:cNvSpPr>
          <p:nvPr>
            <p:ph type="sldNum" sz="quarter" idx="12"/>
          </p:nvPr>
        </p:nvSpPr>
        <p:spPr/>
        <p:txBody>
          <a:bodyPr/>
          <a:lstStyle/>
          <a:p>
            <a:fld id="{C5B9A678-000A-4C7C-B104-4014CCFE626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7C357C7-EEC8-4A9A-970D-E46BDAD6E728}" type="datetime1">
              <a:rPr lang="en-US" smtClean="0"/>
              <a:pPr/>
              <a:t>12/20/2013</a:t>
            </a:fld>
            <a:endParaRPr lang="en-US"/>
          </a:p>
        </p:txBody>
      </p:sp>
      <p:sp>
        <p:nvSpPr>
          <p:cNvPr id="6" name="Footer Placeholder 5"/>
          <p:cNvSpPr>
            <a:spLocks noGrp="1"/>
          </p:cNvSpPr>
          <p:nvPr>
            <p:ph type="ftr" sz="quarter" idx="11"/>
          </p:nvPr>
        </p:nvSpPr>
        <p:spPr/>
        <p:txBody>
          <a:bodyPr/>
          <a:lstStyle/>
          <a:p>
            <a:r>
              <a:rPr lang="en-US" dirty="0" smtClean="0"/>
              <a:t>Prepared By </a:t>
            </a:r>
            <a:r>
              <a:rPr lang="en-US" dirty="0" err="1" smtClean="0"/>
              <a:t>Sukrut</a:t>
            </a:r>
            <a:r>
              <a:rPr lang="en-US" dirty="0" smtClean="0"/>
              <a:t> M </a:t>
            </a:r>
            <a:r>
              <a:rPr lang="en-US" dirty="0" err="1" smtClean="0"/>
              <a:t>Sompura</a:t>
            </a:r>
            <a:endParaRPr lang="en-US" dirty="0"/>
          </a:p>
        </p:txBody>
      </p:sp>
      <p:sp>
        <p:nvSpPr>
          <p:cNvPr id="7" name="Slide Number Placeholder 6"/>
          <p:cNvSpPr>
            <a:spLocks noGrp="1"/>
          </p:cNvSpPr>
          <p:nvPr>
            <p:ph type="sldNum" sz="quarter" idx="12"/>
          </p:nvPr>
        </p:nvSpPr>
        <p:spPr/>
        <p:txBody>
          <a:bodyPr/>
          <a:lstStyle/>
          <a:p>
            <a:fld id="{C5B9A678-000A-4C7C-B104-4014CCFE626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96FDEA6-78F4-42AA-A9E4-4DD75E17DBAB}" type="datetime1">
              <a:rPr lang="en-US" smtClean="0"/>
              <a:pPr/>
              <a:t>12/20/2013</a:t>
            </a:fld>
            <a:endParaRPr lang="en-US"/>
          </a:p>
        </p:txBody>
      </p:sp>
      <p:sp>
        <p:nvSpPr>
          <p:cNvPr id="6" name="Footer Placeholder 5"/>
          <p:cNvSpPr>
            <a:spLocks noGrp="1"/>
          </p:cNvSpPr>
          <p:nvPr>
            <p:ph type="ftr" sz="quarter" idx="11"/>
          </p:nvPr>
        </p:nvSpPr>
        <p:spPr/>
        <p:txBody>
          <a:bodyPr/>
          <a:lstStyle/>
          <a:p>
            <a:r>
              <a:rPr lang="en-US" dirty="0" smtClean="0"/>
              <a:t>Prepared By </a:t>
            </a:r>
            <a:r>
              <a:rPr lang="en-US" dirty="0" err="1" smtClean="0"/>
              <a:t>Sukrut</a:t>
            </a:r>
            <a:r>
              <a:rPr lang="en-US" dirty="0" smtClean="0"/>
              <a:t> M </a:t>
            </a:r>
            <a:r>
              <a:rPr lang="en-US" dirty="0" err="1" smtClean="0"/>
              <a:t>Sompura</a:t>
            </a: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C5B9A678-000A-4C7C-B104-4014CCFE626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2B5850A-4EA0-4317-8243-810B3B110283}" type="datetime1">
              <a:rPr lang="en-US" smtClean="0"/>
              <a:pPr/>
              <a:t>12/20/2013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dirty="0" smtClean="0"/>
              <a:t>Prepared By </a:t>
            </a:r>
            <a:r>
              <a:rPr lang="en-US" dirty="0" err="1" smtClean="0"/>
              <a:t>Sukrut</a:t>
            </a:r>
            <a:r>
              <a:rPr lang="en-US" dirty="0" smtClean="0"/>
              <a:t> M </a:t>
            </a:r>
            <a:r>
              <a:rPr lang="en-US" dirty="0" err="1" smtClean="0"/>
              <a:t>Sompura</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5B9A678-000A-4C7C-B104-4014CCFE626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295400"/>
            <a:ext cx="7854696" cy="5334000"/>
          </a:xfrm>
        </p:spPr>
        <p:txBody>
          <a:bodyPr>
            <a:normAutofit lnSpcReduction="10000"/>
          </a:bodyPr>
          <a:lstStyle/>
          <a:p>
            <a:pPr>
              <a:lnSpc>
                <a:spcPct val="150000"/>
              </a:lnSpc>
            </a:pPr>
            <a:r>
              <a:rPr lang="en-US" sz="4800" dirty="0" smtClean="0">
                <a:solidFill>
                  <a:srgbClr val="00B0F0"/>
                </a:solidFill>
                <a:effectLst>
                  <a:outerShdw blurRad="38100" dist="38100" dir="2700000" algn="tl">
                    <a:srgbClr val="000000">
                      <a:alpha val="43137"/>
                    </a:srgbClr>
                  </a:outerShdw>
                </a:effectLst>
              </a:rPr>
              <a:t>Mountings &amp; Accessories</a:t>
            </a:r>
          </a:p>
          <a:p>
            <a:pPr>
              <a:lnSpc>
                <a:spcPct val="150000"/>
              </a:lnSpc>
            </a:pPr>
            <a:endParaRPr lang="en-US" sz="4800" dirty="0" smtClean="0">
              <a:solidFill>
                <a:srgbClr val="00B0F0"/>
              </a:solidFill>
              <a:effectLst>
                <a:outerShdw blurRad="38100" dist="38100" dir="2700000" algn="tl">
                  <a:srgbClr val="000000">
                    <a:alpha val="43137"/>
                  </a:srgbClr>
                </a:outerShdw>
              </a:effectLst>
            </a:endParaRPr>
          </a:p>
          <a:p>
            <a:pPr>
              <a:lnSpc>
                <a:spcPct val="150000"/>
              </a:lnSpc>
            </a:pPr>
            <a:r>
              <a:rPr lang="en-US" sz="4800" dirty="0" smtClean="0">
                <a:solidFill>
                  <a:schemeClr val="accent1">
                    <a:lumMod val="50000"/>
                  </a:schemeClr>
                </a:solidFill>
                <a:effectLst>
                  <a:outerShdw blurRad="38100" dist="38100" dir="2700000" algn="tl">
                    <a:srgbClr val="000000">
                      <a:alpha val="43137"/>
                    </a:srgbClr>
                  </a:outerShdw>
                </a:effectLst>
              </a:rPr>
              <a:t>Faculty : RAVI PATEL</a:t>
            </a:r>
          </a:p>
          <a:p>
            <a:pPr>
              <a:lnSpc>
                <a:spcPct val="150000"/>
              </a:lnSpc>
            </a:pPr>
            <a:r>
              <a:rPr lang="en-US" dirty="0" smtClean="0"/>
              <a:t>STUDENT NAME:         (1) MAURYA ANANDRAJ J.				(2) MAKADIA KULDEEP C.</a:t>
            </a:r>
          </a:p>
          <a:p>
            <a:pPr algn="ctr">
              <a:lnSpc>
                <a:spcPct val="150000"/>
              </a:lnSpc>
            </a:pPr>
            <a:r>
              <a:rPr lang="en-US" dirty="0" smtClean="0"/>
              <a:t>                          	 (3) SHAH UTSAV B.</a:t>
            </a:r>
          </a:p>
          <a:p>
            <a:endParaRPr lang="en-US" dirty="0"/>
          </a:p>
        </p:txBody>
      </p:sp>
      <p:pic>
        <p:nvPicPr>
          <p:cNvPr id="4" name="Picture 3"/>
          <p:cNvPicPr>
            <a:picLocks noChangeAspect="1" noChangeArrowheads="1"/>
          </p:cNvPicPr>
          <p:nvPr/>
        </p:nvPicPr>
        <p:blipFill>
          <a:blip r:embed="rId2" cstate="print"/>
          <a:srcRect/>
          <a:stretch>
            <a:fillRect/>
          </a:stretch>
        </p:blipFill>
        <p:spPr bwMode="auto">
          <a:xfrm>
            <a:off x="0" y="5600700"/>
            <a:ext cx="3352800" cy="12573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waterlevel indicator"/>
          <p:cNvPicPr>
            <a:picLocks noChangeAspect="1" noChangeArrowheads="1"/>
          </p:cNvPicPr>
          <p:nvPr/>
        </p:nvPicPr>
        <p:blipFill>
          <a:blip r:embed="rId2" cstate="print"/>
          <a:srcRect/>
          <a:stretch>
            <a:fillRect/>
          </a:stretch>
        </p:blipFill>
        <p:spPr bwMode="auto">
          <a:xfrm>
            <a:off x="0" y="0"/>
            <a:ext cx="9144000" cy="635793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371600"/>
          </a:xfrm>
        </p:spPr>
        <p:txBody>
          <a:bodyPr>
            <a:normAutofit/>
          </a:bodyPr>
          <a:lstStyle/>
          <a:p>
            <a:pPr algn="just">
              <a:lnSpc>
                <a:spcPct val="150000"/>
              </a:lnSpc>
              <a:buFont typeface="Wingdings" pitchFamily="2" charset="2"/>
              <a:buChar char="Ø"/>
            </a:pPr>
            <a:r>
              <a:rPr lang="en-US" sz="3600" dirty="0" smtClean="0">
                <a:solidFill>
                  <a:srgbClr val="00B0F0"/>
                </a:solidFill>
                <a:effectLst>
                  <a:outerShdw blurRad="38100" dist="38100" dir="2700000" algn="tl">
                    <a:srgbClr val="000000">
                      <a:alpha val="43137"/>
                    </a:srgbClr>
                  </a:outerShdw>
                </a:effectLst>
                <a:cs typeface="Times New Roman" pitchFamily="18" charset="0"/>
              </a:rPr>
              <a:t>Steam Stop Valve:-</a:t>
            </a:r>
            <a:endParaRPr lang="en-US" sz="3600" dirty="0">
              <a:solidFill>
                <a:srgbClr val="00B0F0"/>
              </a:solidFill>
              <a:effectLst>
                <a:outerShdw blurRad="38100" dist="38100" dir="2700000" algn="tl">
                  <a:srgbClr val="000000">
                    <a:alpha val="43137"/>
                  </a:srgbClr>
                </a:outerShdw>
              </a:effectLst>
              <a:cs typeface="Times New Roman" pitchFamily="18" charset="0"/>
            </a:endParaRPr>
          </a:p>
        </p:txBody>
      </p:sp>
      <p:sp>
        <p:nvSpPr>
          <p:cNvPr id="3" name="Content Placeholder 2"/>
          <p:cNvSpPr>
            <a:spLocks noGrp="1"/>
          </p:cNvSpPr>
          <p:nvPr>
            <p:ph idx="1"/>
          </p:nvPr>
        </p:nvSpPr>
        <p:spPr/>
        <p:txBody>
          <a:bodyPr/>
          <a:lstStyle/>
          <a:p>
            <a:endParaRPr lang="en-US" dirty="0" smtClean="0"/>
          </a:p>
          <a:p>
            <a:pPr algn="just">
              <a:lnSpc>
                <a:spcPct val="150000"/>
              </a:lnSpc>
            </a:pPr>
            <a:r>
              <a:rPr lang="en-US" sz="2800" dirty="0" smtClean="0">
                <a:cs typeface="Times New Roman" pitchFamily="18" charset="0"/>
              </a:rPr>
              <a:t>To regulate the flow of steam from boiler to the stem pipe or from one steam pipe to the other.</a:t>
            </a:r>
            <a:endParaRPr lang="en-US" sz="2800" dirty="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0" y="0"/>
            <a:ext cx="9144000" cy="654002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50000"/>
              </a:lnSpc>
              <a:buFont typeface="Wingdings" pitchFamily="2" charset="2"/>
              <a:buChar char="Ø"/>
            </a:pPr>
            <a:r>
              <a:rPr lang="en-US" sz="3600" dirty="0" smtClean="0">
                <a:solidFill>
                  <a:srgbClr val="00B0F0"/>
                </a:solidFill>
                <a:effectLst>
                  <a:outerShdw blurRad="38100" dist="38100" dir="2700000" algn="tl">
                    <a:srgbClr val="000000">
                      <a:alpha val="43137"/>
                    </a:srgbClr>
                  </a:outerShdw>
                </a:effectLst>
                <a:cs typeface="Times New Roman" pitchFamily="18" charset="0"/>
              </a:rPr>
              <a:t>Feed Check Valve:-</a:t>
            </a:r>
            <a:endParaRPr lang="en-US" sz="3600" dirty="0">
              <a:solidFill>
                <a:srgbClr val="00B0F0"/>
              </a:solidFill>
              <a:effectLst>
                <a:outerShdw blurRad="38100" dist="38100" dir="2700000" algn="tl">
                  <a:srgbClr val="000000">
                    <a:alpha val="43137"/>
                  </a:srgbClr>
                </a:outerShdw>
              </a:effectLst>
              <a:cs typeface="Times New Roman" pitchFamily="18" charset="0"/>
            </a:endParaRPr>
          </a:p>
        </p:txBody>
      </p:sp>
      <p:sp>
        <p:nvSpPr>
          <p:cNvPr id="3" name="Content Placeholder 2"/>
          <p:cNvSpPr>
            <a:spLocks noGrp="1"/>
          </p:cNvSpPr>
          <p:nvPr>
            <p:ph idx="1"/>
          </p:nvPr>
        </p:nvSpPr>
        <p:spPr/>
        <p:txBody>
          <a:bodyPr/>
          <a:lstStyle/>
          <a:p>
            <a:pPr algn="just"/>
            <a:endParaRPr lang="en-US" dirty="0" smtClean="0">
              <a:latin typeface="Times New Roman" pitchFamily="18" charset="0"/>
              <a:cs typeface="Times New Roman" pitchFamily="18" charset="0"/>
            </a:endParaRPr>
          </a:p>
          <a:p>
            <a:pPr algn="just">
              <a:lnSpc>
                <a:spcPct val="150000"/>
              </a:lnSpc>
            </a:pPr>
            <a:r>
              <a:rPr lang="en-US" sz="2800" dirty="0" smtClean="0">
                <a:cs typeface="Times New Roman" pitchFamily="18" charset="0"/>
              </a:rPr>
              <a:t>To control the supply of water to the boiler and to prevent the back flow of water from boiler when the feed pump pressure is less than boiler pressure or pump is stopped.</a:t>
            </a:r>
            <a:endParaRPr lang="en-US" sz="2800" dirty="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admin\Desktop\feed check valve.png"/>
          <p:cNvPicPr>
            <a:picLocks noGrp="1" noChangeAspect="1" noChangeArrowheads="1"/>
          </p:cNvPicPr>
          <p:nvPr>
            <p:ph idx="1"/>
          </p:nvPr>
        </p:nvPicPr>
        <p:blipFill>
          <a:blip r:embed="rId2" cstate="print"/>
          <a:srcRect/>
          <a:stretch>
            <a:fillRect/>
          </a:stretch>
        </p:blipFill>
        <p:spPr bwMode="auto">
          <a:xfrm>
            <a:off x="0" y="0"/>
            <a:ext cx="9144000" cy="670737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50000"/>
              </a:lnSpc>
              <a:buFont typeface="Wingdings" pitchFamily="2" charset="2"/>
              <a:buChar char="Ø"/>
            </a:pPr>
            <a:r>
              <a:rPr lang="en-US" sz="3600" dirty="0" smtClean="0">
                <a:solidFill>
                  <a:srgbClr val="00B0F0"/>
                </a:solidFill>
                <a:effectLst>
                  <a:outerShdw blurRad="38100" dist="38100" dir="2700000" algn="tl">
                    <a:srgbClr val="000000">
                      <a:alpha val="43137"/>
                    </a:srgbClr>
                  </a:outerShdw>
                </a:effectLst>
                <a:cs typeface="Times New Roman" pitchFamily="18" charset="0"/>
              </a:rPr>
              <a:t>Blow Off Cock:-</a:t>
            </a:r>
            <a:endParaRPr lang="en-US" sz="3600" dirty="0">
              <a:solidFill>
                <a:srgbClr val="00B0F0"/>
              </a:solidFill>
              <a:effectLst>
                <a:outerShdw blurRad="38100" dist="38100" dir="2700000" algn="tl">
                  <a:srgbClr val="000000">
                    <a:alpha val="43137"/>
                  </a:srgbClr>
                </a:outerShdw>
              </a:effectLst>
              <a:cs typeface="Times New Roman" pitchFamily="18" charset="0"/>
            </a:endParaRPr>
          </a:p>
        </p:txBody>
      </p:sp>
      <p:sp>
        <p:nvSpPr>
          <p:cNvPr id="3" name="Content Placeholder 2"/>
          <p:cNvSpPr>
            <a:spLocks noGrp="1"/>
          </p:cNvSpPr>
          <p:nvPr>
            <p:ph idx="1"/>
          </p:nvPr>
        </p:nvSpPr>
        <p:spPr/>
        <p:txBody>
          <a:bodyPr/>
          <a:lstStyle/>
          <a:p>
            <a:endParaRPr lang="en-US" dirty="0" smtClean="0"/>
          </a:p>
          <a:p>
            <a:pPr algn="just">
              <a:lnSpc>
                <a:spcPct val="150000"/>
              </a:lnSpc>
            </a:pPr>
            <a:r>
              <a:rPr lang="en-US" sz="2800" dirty="0" smtClean="0">
                <a:ea typeface="Arial Unicode MS" pitchFamily="34" charset="-128"/>
                <a:cs typeface="Times New Roman" pitchFamily="18" charset="0"/>
              </a:rPr>
              <a:t>To empty the boiler when necessary for cleaning, inspection and repair.</a:t>
            </a:r>
          </a:p>
          <a:p>
            <a:pPr algn="just">
              <a:lnSpc>
                <a:spcPct val="150000"/>
              </a:lnSpc>
            </a:pPr>
            <a:r>
              <a:rPr lang="en-US" sz="2800" dirty="0" smtClean="0">
                <a:ea typeface="Arial Unicode MS" pitchFamily="34" charset="-128"/>
                <a:cs typeface="Times New Roman" pitchFamily="18" charset="0"/>
              </a:rPr>
              <a:t>Blow off cock useful to discharge a water which contains mud, sediments etc….</a:t>
            </a:r>
            <a:endParaRPr lang="en-US" sz="2800" dirty="0">
              <a:ea typeface="Arial Unicode MS"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3581400" y="0"/>
            <a:ext cx="5562600" cy="6553200"/>
          </a:xfrm>
          <a:prstGeom prst="rect">
            <a:avLst/>
          </a:prstGeom>
          <a:noFill/>
          <a:ln w="9525">
            <a:noFill/>
            <a:miter lim="800000"/>
            <a:headEnd/>
            <a:tailEnd/>
          </a:ln>
          <a:effectLst/>
        </p:spPr>
      </p:pic>
      <p:pic>
        <p:nvPicPr>
          <p:cNvPr id="5123" name="Picture 3" descr="C:\Documents and Settings\admin\Desktop\TV190_Diagram.JPG"/>
          <p:cNvPicPr>
            <a:picLocks noChangeAspect="1" noChangeArrowheads="1"/>
          </p:cNvPicPr>
          <p:nvPr/>
        </p:nvPicPr>
        <p:blipFill>
          <a:blip r:embed="rId3" cstate="print"/>
          <a:srcRect/>
          <a:stretch>
            <a:fillRect/>
          </a:stretch>
        </p:blipFill>
        <p:spPr bwMode="auto">
          <a:xfrm>
            <a:off x="0" y="0"/>
            <a:ext cx="3581400" cy="67056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50000"/>
              </a:lnSpc>
              <a:buFont typeface="Wingdings" pitchFamily="2" charset="2"/>
              <a:buChar char="Ø"/>
            </a:pPr>
            <a:r>
              <a:rPr lang="en-US" sz="3600" dirty="0" smtClean="0">
                <a:solidFill>
                  <a:srgbClr val="00B0F0"/>
                </a:solidFill>
                <a:effectLst>
                  <a:outerShdw blurRad="38100" dist="38100" dir="2700000" algn="tl">
                    <a:srgbClr val="000000">
                      <a:alpha val="43137"/>
                    </a:srgbClr>
                  </a:outerShdw>
                </a:effectLst>
                <a:cs typeface="Times New Roman" pitchFamily="18" charset="0"/>
              </a:rPr>
              <a:t>Fusible plug:-</a:t>
            </a:r>
            <a:endParaRPr lang="en-US" sz="3600" dirty="0">
              <a:solidFill>
                <a:srgbClr val="00B0F0"/>
              </a:solidFill>
              <a:effectLst>
                <a:outerShdw blurRad="38100" dist="38100" dir="2700000" algn="tl">
                  <a:srgbClr val="000000">
                    <a:alpha val="43137"/>
                  </a:srgbClr>
                </a:outerShdw>
              </a:effectLst>
              <a:cs typeface="Times New Roman" pitchFamily="18" charset="0"/>
            </a:endParaRPr>
          </a:p>
        </p:txBody>
      </p:sp>
      <p:sp>
        <p:nvSpPr>
          <p:cNvPr id="3" name="Content Placeholder 2"/>
          <p:cNvSpPr>
            <a:spLocks noGrp="1"/>
          </p:cNvSpPr>
          <p:nvPr>
            <p:ph idx="1"/>
          </p:nvPr>
        </p:nvSpPr>
        <p:spPr/>
        <p:txBody>
          <a:bodyPr/>
          <a:lstStyle/>
          <a:p>
            <a:endParaRPr lang="en-US" dirty="0" smtClean="0"/>
          </a:p>
          <a:p>
            <a:pPr algn="just">
              <a:lnSpc>
                <a:spcPct val="150000"/>
              </a:lnSpc>
            </a:pPr>
            <a:r>
              <a:rPr lang="en-US" sz="2800" dirty="0" smtClean="0">
                <a:cs typeface="Times New Roman" pitchFamily="18" charset="0"/>
              </a:rPr>
              <a:t>To protect the boiler against damage due to overheating caused by low water level in the boiler.</a:t>
            </a:r>
            <a:endParaRPr lang="en-US" sz="2800" dirty="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admin\Desktop\fusible plug.png"/>
          <p:cNvPicPr>
            <a:picLocks noGrp="1" noChangeAspect="1" noChangeArrowheads="1"/>
          </p:cNvPicPr>
          <p:nvPr>
            <p:ph idx="1"/>
          </p:nvPr>
        </p:nvPicPr>
        <p:blipFill>
          <a:blip r:embed="rId2" cstate="print"/>
          <a:srcRect/>
          <a:stretch>
            <a:fillRect/>
          </a:stretch>
        </p:blipFill>
        <p:spPr bwMode="auto">
          <a:xfrm>
            <a:off x="0" y="0"/>
            <a:ext cx="9144000" cy="65532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72312"/>
          </a:xfrm>
        </p:spPr>
        <p:txBody>
          <a:bodyPr>
            <a:normAutofit/>
          </a:bodyPr>
          <a:lstStyle/>
          <a:p>
            <a:pPr algn="just">
              <a:lnSpc>
                <a:spcPct val="150000"/>
              </a:lnSpc>
              <a:buFont typeface="Wingdings" pitchFamily="2" charset="2"/>
              <a:buChar char="Ø"/>
            </a:pPr>
            <a:r>
              <a:rPr lang="en-US" sz="3600" dirty="0" smtClean="0">
                <a:solidFill>
                  <a:srgbClr val="00B0F0"/>
                </a:solidFill>
                <a:effectLst>
                  <a:outerShdw blurRad="38100" dist="38100" dir="2700000" algn="tl">
                    <a:srgbClr val="000000">
                      <a:alpha val="43137"/>
                    </a:srgbClr>
                  </a:outerShdw>
                </a:effectLst>
                <a:cs typeface="Times New Roman" pitchFamily="18" charset="0"/>
              </a:rPr>
              <a:t>Safety Valves :-</a:t>
            </a:r>
            <a:endParaRPr lang="en-US" sz="3600" dirty="0">
              <a:solidFill>
                <a:srgbClr val="00B0F0"/>
              </a:solidFill>
              <a:effectLst>
                <a:outerShdw blurRad="38100" dist="38100" dir="2700000" algn="tl">
                  <a:srgbClr val="000000">
                    <a:alpha val="43137"/>
                  </a:srgbClr>
                </a:outerShdw>
              </a:effectLst>
              <a:cs typeface="Times New Roman" pitchFamily="18" charset="0"/>
            </a:endParaRPr>
          </a:p>
        </p:txBody>
      </p:sp>
      <p:sp>
        <p:nvSpPr>
          <p:cNvPr id="3" name="Content Placeholder 2"/>
          <p:cNvSpPr>
            <a:spLocks noGrp="1"/>
          </p:cNvSpPr>
          <p:nvPr>
            <p:ph idx="1"/>
          </p:nvPr>
        </p:nvSpPr>
        <p:spPr>
          <a:xfrm>
            <a:off x="457200" y="1524000"/>
            <a:ext cx="8382000" cy="4876800"/>
          </a:xfrm>
        </p:spPr>
        <p:txBody>
          <a:bodyPr>
            <a:normAutofit fontScale="92500"/>
          </a:bodyPr>
          <a:lstStyle/>
          <a:p>
            <a:pPr algn="just">
              <a:lnSpc>
                <a:spcPct val="150000"/>
              </a:lnSpc>
              <a:buFont typeface="Wingdings" pitchFamily="2" charset="2"/>
              <a:buChar char="§"/>
            </a:pPr>
            <a:r>
              <a:rPr lang="en-US" dirty="0" smtClean="0">
                <a:cs typeface="Times New Roman" pitchFamily="18" charset="0"/>
              </a:rPr>
              <a:t>To release the excess steam when the pressure of steam inside the boiler increase higher than the safe pressure.</a:t>
            </a:r>
          </a:p>
          <a:p>
            <a:pPr algn="just">
              <a:lnSpc>
                <a:spcPct val="150000"/>
              </a:lnSpc>
              <a:buFont typeface="Wingdings" pitchFamily="2" charset="2"/>
              <a:buChar char="§"/>
            </a:pPr>
            <a:r>
              <a:rPr lang="en-US" dirty="0" smtClean="0">
                <a:cs typeface="Times New Roman" pitchFamily="18" charset="0"/>
              </a:rPr>
              <a:t>Safety valve are used to maintain safe pressure inside the boiler.</a:t>
            </a:r>
          </a:p>
          <a:p>
            <a:pPr marL="571500" indent="-571500" algn="just">
              <a:lnSpc>
                <a:spcPct val="150000"/>
              </a:lnSpc>
              <a:buFont typeface="+mj-lt"/>
              <a:buAutoNum type="romanUcPeriod"/>
            </a:pPr>
            <a:r>
              <a:rPr lang="en-US" sz="2600" i="1" dirty="0" smtClean="0">
                <a:cs typeface="Times New Roman" pitchFamily="18" charset="0"/>
              </a:rPr>
              <a:t>         Dead weight safety valve</a:t>
            </a:r>
          </a:p>
          <a:p>
            <a:pPr marL="571500" indent="-571500" algn="just">
              <a:lnSpc>
                <a:spcPct val="150000"/>
              </a:lnSpc>
              <a:buFont typeface="+mj-lt"/>
              <a:buAutoNum type="romanUcPeriod"/>
            </a:pPr>
            <a:r>
              <a:rPr lang="en-US" sz="2600" i="1" dirty="0" smtClean="0">
                <a:cs typeface="Times New Roman" pitchFamily="18" charset="0"/>
              </a:rPr>
              <a:t>         Lever safety valve</a:t>
            </a:r>
          </a:p>
          <a:p>
            <a:pPr marL="571500" indent="-571500" algn="just">
              <a:lnSpc>
                <a:spcPct val="150000"/>
              </a:lnSpc>
              <a:buFont typeface="+mj-lt"/>
              <a:buAutoNum type="romanUcPeriod"/>
            </a:pPr>
            <a:r>
              <a:rPr lang="en-US" sz="2600" i="1" dirty="0" smtClean="0">
                <a:cs typeface="Times New Roman" pitchFamily="18" charset="0"/>
              </a:rPr>
              <a:t>        Spring loaded safety valve</a:t>
            </a:r>
          </a:p>
          <a:p>
            <a:pPr marL="571500" indent="-571500" algn="just">
              <a:lnSpc>
                <a:spcPct val="150000"/>
              </a:lnSpc>
              <a:buFont typeface="+mj-lt"/>
              <a:buAutoNum type="romanUcPeriod"/>
            </a:pPr>
            <a:r>
              <a:rPr lang="en-US" sz="2600" i="1" dirty="0" smtClean="0">
                <a:cs typeface="Times New Roman" pitchFamily="18" charset="0"/>
              </a:rPr>
              <a:t>        High steam and low water safety valve</a:t>
            </a:r>
          </a:p>
          <a:p>
            <a:pPr algn="just"/>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q"/>
            </a:pPr>
            <a:r>
              <a:rPr lang="en-US" sz="3600" dirty="0" smtClean="0">
                <a:solidFill>
                  <a:srgbClr val="00B0F0"/>
                </a:solidFill>
                <a:effectLst>
                  <a:outerShdw blurRad="38100" dist="38100" dir="2700000" algn="tl">
                    <a:srgbClr val="000000">
                      <a:alpha val="43137"/>
                    </a:srgbClr>
                  </a:outerShdw>
                </a:effectLst>
                <a:cs typeface="Times New Roman" pitchFamily="18" charset="0"/>
              </a:rPr>
              <a:t>Mountings</a:t>
            </a:r>
            <a:endParaRPr lang="en-US" sz="3600" dirty="0">
              <a:solidFill>
                <a:srgbClr val="00B0F0"/>
              </a:solidFill>
              <a:effectLst>
                <a:outerShdw blurRad="38100" dist="38100" dir="2700000" algn="tl">
                  <a:srgbClr val="000000">
                    <a:alpha val="43137"/>
                  </a:srgbClr>
                </a:outerShdw>
              </a:effectLst>
              <a:cs typeface="Times New Roman" pitchFamily="18" charset="0"/>
            </a:endParaRPr>
          </a:p>
        </p:txBody>
      </p:sp>
      <p:sp>
        <p:nvSpPr>
          <p:cNvPr id="3" name="Content Placeholder 2"/>
          <p:cNvSpPr>
            <a:spLocks noGrp="1"/>
          </p:cNvSpPr>
          <p:nvPr>
            <p:ph idx="1"/>
          </p:nvPr>
        </p:nvSpPr>
        <p:spPr>
          <a:xfrm>
            <a:off x="457200" y="2209800"/>
            <a:ext cx="8229600" cy="4114800"/>
          </a:xfrm>
        </p:spPr>
        <p:txBody>
          <a:bodyPr>
            <a:normAutofit/>
          </a:bodyPr>
          <a:lstStyle/>
          <a:p>
            <a:pPr algn="just">
              <a:lnSpc>
                <a:spcPct val="150000"/>
              </a:lnSpc>
            </a:pPr>
            <a:r>
              <a:rPr lang="en-US" sz="2800" dirty="0" smtClean="0">
                <a:cs typeface="Times New Roman" pitchFamily="18" charset="0"/>
              </a:rPr>
              <a:t>These are different fittings and devices which are </a:t>
            </a:r>
            <a:r>
              <a:rPr lang="en-US" sz="2800" dirty="0" smtClean="0">
                <a:solidFill>
                  <a:srgbClr val="00B050"/>
                </a:solidFill>
                <a:cs typeface="Times New Roman" pitchFamily="18" charset="0"/>
              </a:rPr>
              <a:t>necessary</a:t>
            </a:r>
            <a:r>
              <a:rPr lang="en-US" sz="2800" dirty="0" smtClean="0">
                <a:cs typeface="Times New Roman" pitchFamily="18" charset="0"/>
              </a:rPr>
              <a:t> for the </a:t>
            </a:r>
            <a:r>
              <a:rPr lang="en-US" sz="2800" i="1" dirty="0" smtClean="0">
                <a:solidFill>
                  <a:srgbClr val="C00000"/>
                </a:solidFill>
                <a:cs typeface="Times New Roman" pitchFamily="18" charset="0"/>
              </a:rPr>
              <a:t>operation</a:t>
            </a:r>
            <a:r>
              <a:rPr lang="en-US" sz="2800" dirty="0" smtClean="0">
                <a:cs typeface="Times New Roman" pitchFamily="18" charset="0"/>
              </a:rPr>
              <a:t> and </a:t>
            </a:r>
            <a:r>
              <a:rPr lang="en-US" sz="2800" i="1" dirty="0" smtClean="0">
                <a:solidFill>
                  <a:srgbClr val="C00000"/>
                </a:solidFill>
                <a:cs typeface="Times New Roman" pitchFamily="18" charset="0"/>
              </a:rPr>
              <a:t>safety</a:t>
            </a:r>
            <a:r>
              <a:rPr lang="en-US" sz="2800" dirty="0" smtClean="0">
                <a:cs typeface="Times New Roman" pitchFamily="18" charset="0"/>
              </a:rPr>
              <a:t> of a boiler.</a:t>
            </a:r>
          </a:p>
          <a:p>
            <a:pPr algn="just">
              <a:lnSpc>
                <a:spcPct val="150000"/>
              </a:lnSpc>
            </a:pPr>
            <a:endParaRPr lang="en-US" sz="2800" dirty="0" smtClean="0">
              <a:cs typeface="Times New Roman" pitchFamily="18" charset="0"/>
            </a:endParaRPr>
          </a:p>
          <a:p>
            <a:pPr algn="just">
              <a:lnSpc>
                <a:spcPct val="150000"/>
              </a:lnSpc>
            </a:pPr>
            <a:r>
              <a:rPr lang="en-US" sz="2800" dirty="0" smtClean="0">
                <a:cs typeface="Times New Roman" pitchFamily="18" charset="0"/>
              </a:rPr>
              <a:t>Normally these device are mounted over boiler </a:t>
            </a:r>
            <a:r>
              <a:rPr lang="en-US" sz="2800" dirty="0" smtClean="0">
                <a:solidFill>
                  <a:srgbClr val="C00000"/>
                </a:solidFill>
                <a:cs typeface="Times New Roman" pitchFamily="18" charset="0"/>
              </a:rPr>
              <a:t>shell.</a:t>
            </a:r>
            <a:endParaRPr lang="en-US" sz="2800" dirty="0">
              <a:solidFill>
                <a:srgbClr val="C00000"/>
              </a:solidFill>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ormAutofit/>
          </a:bodyPr>
          <a:lstStyle/>
          <a:p>
            <a:pPr marL="857250" indent="-857250" algn="just">
              <a:lnSpc>
                <a:spcPct val="150000"/>
              </a:lnSpc>
              <a:buFont typeface="+mj-lt"/>
              <a:buAutoNum type="romanUcPeriod"/>
            </a:pPr>
            <a:r>
              <a:rPr lang="en-US" sz="3600" dirty="0" smtClean="0">
                <a:solidFill>
                  <a:srgbClr val="00B0F0"/>
                </a:solidFill>
                <a:effectLst>
                  <a:outerShdw blurRad="38100" dist="38100" dir="2700000" algn="tl">
                    <a:srgbClr val="000000">
                      <a:alpha val="43137"/>
                    </a:srgbClr>
                  </a:outerShdw>
                </a:effectLst>
                <a:cs typeface="Times New Roman" pitchFamily="18" charset="0"/>
              </a:rPr>
              <a:t>Dead Weight Safety Valve</a:t>
            </a:r>
            <a:endParaRPr lang="en-US" sz="3600" dirty="0">
              <a:solidFill>
                <a:srgbClr val="00B0F0"/>
              </a:solidFill>
              <a:effectLst>
                <a:outerShdw blurRad="38100" dist="38100" dir="2700000" algn="tl">
                  <a:srgbClr val="000000">
                    <a:alpha val="43137"/>
                  </a:srgbClr>
                </a:outerShdw>
              </a:effectLst>
              <a:cs typeface="Times New Roman" pitchFamily="18" charset="0"/>
            </a:endParaRPr>
          </a:p>
        </p:txBody>
      </p:sp>
      <p:pic>
        <p:nvPicPr>
          <p:cNvPr id="7170" name="Picture 2" descr="C:\Documents and Settings\admin\Desktop\Deadweight_safety_valve_section_(Heat_Engines,_1913).jpg"/>
          <p:cNvPicPr>
            <a:picLocks noGrp="1" noChangeAspect="1" noChangeArrowheads="1"/>
          </p:cNvPicPr>
          <p:nvPr>
            <p:ph idx="1"/>
          </p:nvPr>
        </p:nvPicPr>
        <p:blipFill>
          <a:blip r:embed="rId2" cstate="print"/>
          <a:srcRect/>
          <a:stretch>
            <a:fillRect/>
          </a:stretch>
        </p:blipFill>
        <p:spPr bwMode="auto">
          <a:xfrm>
            <a:off x="1447800" y="1676400"/>
            <a:ext cx="6096000" cy="48006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rmAutofit/>
          </a:bodyPr>
          <a:lstStyle/>
          <a:p>
            <a:pPr marL="857250" indent="-857250"/>
            <a:r>
              <a:rPr lang="en-US" sz="3600" dirty="0" smtClean="0">
                <a:solidFill>
                  <a:srgbClr val="00B0F0"/>
                </a:solidFill>
                <a:effectLst>
                  <a:outerShdw blurRad="38100" dist="38100" dir="2700000" algn="tl">
                    <a:srgbClr val="000000">
                      <a:alpha val="43137"/>
                    </a:srgbClr>
                  </a:outerShdw>
                </a:effectLst>
                <a:cs typeface="Times New Roman" pitchFamily="18" charset="0"/>
              </a:rPr>
              <a:t>II.   Lever Safety Valve</a:t>
            </a:r>
            <a:endParaRPr lang="en-US" sz="3600" dirty="0">
              <a:solidFill>
                <a:srgbClr val="00B0F0"/>
              </a:solidFill>
              <a:effectLst>
                <a:outerShdw blurRad="38100" dist="38100" dir="2700000" algn="tl">
                  <a:srgbClr val="000000">
                    <a:alpha val="43137"/>
                  </a:srgbClr>
                </a:outerShdw>
              </a:effectLst>
              <a:cs typeface="Times New Roman" pitchFamily="18" charset="0"/>
            </a:endParaRPr>
          </a:p>
        </p:txBody>
      </p:sp>
      <p:pic>
        <p:nvPicPr>
          <p:cNvPr id="8194" name="Picture 2"/>
          <p:cNvPicPr>
            <a:picLocks noGrp="1" noChangeAspect="1" noChangeArrowheads="1"/>
          </p:cNvPicPr>
          <p:nvPr>
            <p:ph idx="1"/>
          </p:nvPr>
        </p:nvPicPr>
        <p:blipFill>
          <a:blip r:embed="rId2" cstate="print"/>
          <a:srcRect/>
          <a:stretch>
            <a:fillRect/>
          </a:stretch>
        </p:blipFill>
        <p:spPr bwMode="auto">
          <a:xfrm>
            <a:off x="228600" y="1600200"/>
            <a:ext cx="5105400" cy="2819400"/>
          </a:xfrm>
          <a:prstGeom prst="rect">
            <a:avLst/>
          </a:prstGeom>
          <a:noFill/>
          <a:ln w="9525">
            <a:noFill/>
            <a:miter lim="800000"/>
            <a:headEnd/>
            <a:tailEnd/>
          </a:ln>
          <a:effectLst/>
        </p:spPr>
      </p:pic>
      <p:pic>
        <p:nvPicPr>
          <p:cNvPr id="8196" name="Picture 4"/>
          <p:cNvPicPr>
            <a:picLocks noChangeAspect="1" noChangeArrowheads="1"/>
          </p:cNvPicPr>
          <p:nvPr/>
        </p:nvPicPr>
        <p:blipFill>
          <a:blip r:embed="rId3" cstate="print"/>
          <a:srcRect/>
          <a:stretch>
            <a:fillRect/>
          </a:stretch>
        </p:blipFill>
        <p:spPr bwMode="auto">
          <a:xfrm>
            <a:off x="3581400" y="3276600"/>
            <a:ext cx="5410200" cy="32120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295400"/>
          </a:xfrm>
        </p:spPr>
        <p:txBody>
          <a:bodyPr>
            <a:normAutofit/>
          </a:bodyPr>
          <a:lstStyle/>
          <a:p>
            <a:pPr algn="just">
              <a:lnSpc>
                <a:spcPct val="150000"/>
              </a:lnSpc>
            </a:pPr>
            <a:r>
              <a:rPr lang="en-US" sz="3600" dirty="0" smtClean="0">
                <a:solidFill>
                  <a:srgbClr val="00B0F0"/>
                </a:solidFill>
                <a:effectLst>
                  <a:outerShdw blurRad="38100" dist="38100" dir="2700000" algn="tl">
                    <a:srgbClr val="000000">
                      <a:alpha val="43137"/>
                    </a:srgbClr>
                  </a:outerShdw>
                </a:effectLst>
                <a:cs typeface="Times New Roman" pitchFamily="18" charset="0"/>
              </a:rPr>
              <a:t>III.  Spring Loaded Safety Valve</a:t>
            </a:r>
            <a:endParaRPr lang="en-US" sz="3600" dirty="0">
              <a:solidFill>
                <a:srgbClr val="00B0F0"/>
              </a:solidFill>
              <a:effectLst>
                <a:outerShdw blurRad="38100" dist="38100" dir="2700000" algn="tl">
                  <a:srgbClr val="000000">
                    <a:alpha val="43137"/>
                  </a:srgbClr>
                </a:outerShdw>
              </a:effectLst>
              <a:cs typeface="Times New Roman" pitchFamily="18" charset="0"/>
            </a:endParaRPr>
          </a:p>
        </p:txBody>
      </p:sp>
      <p:pic>
        <p:nvPicPr>
          <p:cNvPr id="9218" name="Picture 2" descr="C:\Documents and Settings\admin\Desktop\2_fig2.gif"/>
          <p:cNvPicPr>
            <a:picLocks noGrp="1" noChangeAspect="1" noChangeArrowheads="1"/>
          </p:cNvPicPr>
          <p:nvPr>
            <p:ph idx="1"/>
          </p:nvPr>
        </p:nvPicPr>
        <p:blipFill>
          <a:blip r:embed="rId2" cstate="print"/>
          <a:srcRect/>
          <a:stretch>
            <a:fillRect/>
          </a:stretch>
        </p:blipFill>
        <p:spPr bwMode="auto">
          <a:xfrm>
            <a:off x="685800" y="1524000"/>
            <a:ext cx="3200400" cy="5181600"/>
          </a:xfrm>
          <a:prstGeom prst="rect">
            <a:avLst/>
          </a:prstGeom>
          <a:noFill/>
        </p:spPr>
      </p:pic>
      <p:pic>
        <p:nvPicPr>
          <p:cNvPr id="9219" name="Picture 3"/>
          <p:cNvPicPr>
            <a:picLocks noChangeAspect="1" noChangeArrowheads="1"/>
          </p:cNvPicPr>
          <p:nvPr/>
        </p:nvPicPr>
        <p:blipFill>
          <a:blip r:embed="rId3" cstate="print"/>
          <a:srcRect/>
          <a:stretch>
            <a:fillRect/>
          </a:stretch>
        </p:blipFill>
        <p:spPr bwMode="auto">
          <a:xfrm>
            <a:off x="4114800" y="1447800"/>
            <a:ext cx="4038600" cy="502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endParaRPr lang="en-US" dirty="0" smtClean="0"/>
          </a:p>
          <a:p>
            <a:pPr algn="just">
              <a:lnSpc>
                <a:spcPct val="150000"/>
              </a:lnSpc>
            </a:pPr>
            <a:r>
              <a:rPr lang="en-US" sz="2800" dirty="0" smtClean="0">
                <a:cs typeface="Times New Roman" pitchFamily="18" charset="0"/>
              </a:rPr>
              <a:t>These are auxiliary plants or parts required for steam boilers for </a:t>
            </a:r>
            <a:r>
              <a:rPr lang="en-US" sz="2800" i="1" dirty="0" smtClean="0">
                <a:solidFill>
                  <a:srgbClr val="C00000"/>
                </a:solidFill>
                <a:cs typeface="Times New Roman" pitchFamily="18" charset="0"/>
              </a:rPr>
              <a:t>proper operation</a:t>
            </a:r>
            <a:r>
              <a:rPr lang="en-US" sz="2800" dirty="0" smtClean="0">
                <a:cs typeface="Times New Roman" pitchFamily="18" charset="0"/>
              </a:rPr>
              <a:t> and to </a:t>
            </a:r>
            <a:r>
              <a:rPr lang="en-US" sz="2800" i="1" dirty="0" smtClean="0">
                <a:solidFill>
                  <a:srgbClr val="C00000"/>
                </a:solidFill>
                <a:cs typeface="Times New Roman" pitchFamily="18" charset="0"/>
              </a:rPr>
              <a:t>increased efficiency </a:t>
            </a:r>
            <a:r>
              <a:rPr lang="en-US" sz="2800" dirty="0" smtClean="0">
                <a:cs typeface="Times New Roman" pitchFamily="18" charset="0"/>
              </a:rPr>
              <a:t>of the boiler.</a:t>
            </a:r>
            <a:endParaRPr lang="en-US" sz="2800" dirty="0">
              <a:cs typeface="Times New Roman" pitchFamily="18" charset="0"/>
            </a:endParaRPr>
          </a:p>
        </p:txBody>
      </p:sp>
      <p:sp>
        <p:nvSpPr>
          <p:cNvPr id="4" name="Title 3"/>
          <p:cNvSpPr>
            <a:spLocks noGrp="1"/>
          </p:cNvSpPr>
          <p:nvPr>
            <p:ph type="title"/>
          </p:nvPr>
        </p:nvSpPr>
        <p:spPr/>
        <p:txBody>
          <a:bodyPr>
            <a:normAutofit fontScale="90000"/>
          </a:bodyPr>
          <a:lstStyle/>
          <a:p>
            <a:pPr algn="just">
              <a:lnSpc>
                <a:spcPct val="150000"/>
              </a:lnSpc>
              <a:buFont typeface="Wingdings" pitchFamily="2" charset="2"/>
              <a:buChar char="v"/>
            </a:pPr>
            <a:r>
              <a:rPr lang="en-US" dirty="0" smtClean="0"/>
              <a:t> </a:t>
            </a:r>
            <a:r>
              <a:rPr lang="en-US" sz="3600" dirty="0" smtClean="0">
                <a:effectLst>
                  <a:outerShdw blurRad="38100" dist="38100" dir="2700000" algn="tl">
                    <a:srgbClr val="000000">
                      <a:alpha val="43137"/>
                    </a:srgbClr>
                  </a:outerShdw>
                </a:effectLst>
              </a:rPr>
              <a:t>Accessories</a:t>
            </a:r>
            <a:endParaRPr lang="en-US" sz="36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normAutofit lnSpcReduction="10000"/>
          </a:bodyPr>
          <a:lstStyle/>
          <a:p>
            <a:pPr algn="just">
              <a:lnSpc>
                <a:spcPct val="150000"/>
              </a:lnSpc>
            </a:pPr>
            <a:r>
              <a:rPr lang="en-US" sz="2800" dirty="0" smtClean="0">
                <a:cs typeface="Times New Roman" pitchFamily="18" charset="0"/>
              </a:rPr>
              <a:t>Feed pump</a:t>
            </a:r>
          </a:p>
          <a:p>
            <a:pPr algn="just">
              <a:lnSpc>
                <a:spcPct val="150000"/>
              </a:lnSpc>
            </a:pPr>
            <a:r>
              <a:rPr lang="en-US" sz="2800" dirty="0" smtClean="0">
                <a:cs typeface="Times New Roman" pitchFamily="18" charset="0"/>
              </a:rPr>
              <a:t>Injector</a:t>
            </a:r>
          </a:p>
          <a:p>
            <a:pPr algn="just">
              <a:lnSpc>
                <a:spcPct val="150000"/>
              </a:lnSpc>
            </a:pPr>
            <a:r>
              <a:rPr lang="en-US" sz="2800" dirty="0" smtClean="0">
                <a:cs typeface="Times New Roman" pitchFamily="18" charset="0"/>
              </a:rPr>
              <a:t>Economizer</a:t>
            </a:r>
          </a:p>
          <a:p>
            <a:pPr algn="just">
              <a:lnSpc>
                <a:spcPct val="150000"/>
              </a:lnSpc>
            </a:pPr>
            <a:r>
              <a:rPr lang="en-US" sz="2800" dirty="0" smtClean="0">
                <a:cs typeface="Times New Roman" pitchFamily="18" charset="0"/>
              </a:rPr>
              <a:t>Super heater</a:t>
            </a:r>
          </a:p>
          <a:p>
            <a:pPr algn="just">
              <a:lnSpc>
                <a:spcPct val="150000"/>
              </a:lnSpc>
            </a:pPr>
            <a:r>
              <a:rPr lang="en-US" sz="2800" dirty="0" smtClean="0">
                <a:cs typeface="Times New Roman" pitchFamily="18" charset="0"/>
              </a:rPr>
              <a:t>Steam separator</a:t>
            </a:r>
          </a:p>
          <a:p>
            <a:pPr algn="just">
              <a:lnSpc>
                <a:spcPct val="150000"/>
              </a:lnSpc>
            </a:pPr>
            <a:r>
              <a:rPr lang="en-US" sz="2800" dirty="0" smtClean="0">
                <a:cs typeface="Times New Roman" pitchFamily="18" charset="0"/>
              </a:rPr>
              <a:t>Air preheater</a:t>
            </a:r>
          </a:p>
          <a:p>
            <a:pPr algn="just">
              <a:lnSpc>
                <a:spcPct val="150000"/>
              </a:lnSpc>
            </a:pPr>
            <a:r>
              <a:rPr lang="en-US" sz="2800" dirty="0" smtClean="0">
                <a:cs typeface="Times New Roman" pitchFamily="18" charset="0"/>
              </a:rPr>
              <a:t>Draught system</a:t>
            </a:r>
          </a:p>
          <a:p>
            <a:endParaRPr lang="en-US" dirty="0">
              <a:latin typeface="Times New Roman" pitchFamily="18" charset="0"/>
              <a:cs typeface="Times New Roman" pitchFamily="18" charset="0"/>
            </a:endParaRPr>
          </a:p>
        </p:txBody>
      </p:sp>
      <p:sp>
        <p:nvSpPr>
          <p:cNvPr id="4" name="Title 3"/>
          <p:cNvSpPr>
            <a:spLocks noGrp="1"/>
          </p:cNvSpPr>
          <p:nvPr>
            <p:ph type="title"/>
          </p:nvPr>
        </p:nvSpPr>
        <p:spPr>
          <a:xfrm>
            <a:off x="457200" y="381000"/>
            <a:ext cx="8229600" cy="1143000"/>
          </a:xfrm>
        </p:spPr>
        <p:txBody>
          <a:bodyPr>
            <a:normAutofit/>
          </a:bodyPr>
          <a:lstStyle/>
          <a:p>
            <a:pPr algn="just">
              <a:lnSpc>
                <a:spcPct val="150000"/>
              </a:lnSpc>
              <a:buFont typeface="Wingdings" pitchFamily="2" charset="2"/>
              <a:buChar char="q"/>
            </a:pPr>
            <a:r>
              <a:rPr lang="en-US" sz="3600" dirty="0" smtClean="0">
                <a:effectLst>
                  <a:outerShdw blurRad="38100" dist="38100" dir="2700000" algn="tl">
                    <a:srgbClr val="000000">
                      <a:alpha val="43137"/>
                    </a:srgbClr>
                  </a:outerShdw>
                </a:effectLst>
              </a:rPr>
              <a:t> Types of Accessories</a:t>
            </a:r>
            <a:endParaRPr lang="en-US" sz="36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800"/>
            <a:ext cx="8610600" cy="5181600"/>
          </a:xfrm>
        </p:spPr>
        <p:txBody>
          <a:bodyPr>
            <a:normAutofit lnSpcReduction="10000"/>
          </a:bodyPr>
          <a:lstStyle/>
          <a:p>
            <a:pPr algn="just">
              <a:lnSpc>
                <a:spcPct val="160000"/>
              </a:lnSpc>
            </a:pPr>
            <a:r>
              <a:rPr lang="en-US" sz="2400" dirty="0" smtClean="0">
                <a:cs typeface="Times New Roman" pitchFamily="18" charset="0"/>
              </a:rPr>
              <a:t>To feed the water into the boiler through the feed check valve.</a:t>
            </a:r>
          </a:p>
          <a:p>
            <a:pPr algn="just">
              <a:lnSpc>
                <a:spcPct val="160000"/>
              </a:lnSpc>
            </a:pPr>
            <a:r>
              <a:rPr lang="en-US" sz="2400" dirty="0" smtClean="0">
                <a:cs typeface="Times New Roman" pitchFamily="18" charset="0"/>
              </a:rPr>
              <a:t>It is used to delivered feed water to the boiler under pressure.</a:t>
            </a:r>
          </a:p>
          <a:p>
            <a:pPr algn="just">
              <a:lnSpc>
                <a:spcPct val="160000"/>
              </a:lnSpc>
            </a:pPr>
            <a:r>
              <a:rPr lang="en-US" sz="2400" dirty="0" smtClean="0">
                <a:cs typeface="Times New Roman" pitchFamily="18" charset="0"/>
              </a:rPr>
              <a:t>It is a device of boiler used to supplied proper amount of water at least equal to that evaporated in the boiler.</a:t>
            </a:r>
          </a:p>
          <a:p>
            <a:pPr algn="just">
              <a:lnSpc>
                <a:spcPct val="160000"/>
              </a:lnSpc>
            </a:pPr>
            <a:r>
              <a:rPr lang="en-US" sz="2400" dirty="0" smtClean="0">
                <a:cs typeface="Times New Roman" pitchFamily="18" charset="0"/>
              </a:rPr>
              <a:t>These pumps are classified as;</a:t>
            </a:r>
          </a:p>
          <a:p>
            <a:pPr algn="just">
              <a:lnSpc>
                <a:spcPct val="160000"/>
              </a:lnSpc>
              <a:buNone/>
            </a:pPr>
            <a:r>
              <a:rPr lang="en-US" sz="2400" dirty="0" smtClean="0">
                <a:cs typeface="Times New Roman" pitchFamily="18" charset="0"/>
              </a:rPr>
              <a:t>               1. Reciprocating pumps – simplex, duplex, triplex</a:t>
            </a:r>
          </a:p>
          <a:p>
            <a:pPr algn="just">
              <a:lnSpc>
                <a:spcPct val="160000"/>
              </a:lnSpc>
              <a:buNone/>
            </a:pPr>
            <a:r>
              <a:rPr lang="en-US" sz="2400" dirty="0" smtClean="0">
                <a:cs typeface="Times New Roman" pitchFamily="18" charset="0"/>
              </a:rPr>
              <a:t>               2. Rotary pump</a:t>
            </a:r>
          </a:p>
          <a:p>
            <a:pPr algn="just">
              <a:lnSpc>
                <a:spcPct val="160000"/>
              </a:lnSpc>
              <a:buNone/>
            </a:pPr>
            <a:r>
              <a:rPr lang="en-US" sz="2400" dirty="0" smtClean="0">
                <a:cs typeface="Times New Roman" pitchFamily="18" charset="0"/>
              </a:rPr>
              <a:t>               3. Centrifugal pump </a:t>
            </a:r>
          </a:p>
          <a:p>
            <a:pPr>
              <a:buNone/>
            </a:pPr>
            <a:endParaRPr lang="en-US" dirty="0"/>
          </a:p>
        </p:txBody>
      </p:sp>
      <p:sp>
        <p:nvSpPr>
          <p:cNvPr id="4" name="Title 3"/>
          <p:cNvSpPr>
            <a:spLocks noGrp="1"/>
          </p:cNvSpPr>
          <p:nvPr>
            <p:ph type="title"/>
          </p:nvPr>
        </p:nvSpPr>
        <p:spPr>
          <a:xfrm>
            <a:off x="457200" y="533400"/>
            <a:ext cx="8229600" cy="896112"/>
          </a:xfrm>
        </p:spPr>
        <p:txBody>
          <a:bodyPr>
            <a:normAutofit/>
          </a:bodyPr>
          <a:lstStyle/>
          <a:p>
            <a:pPr>
              <a:buFont typeface="Wingdings" pitchFamily="2" charset="2"/>
              <a:buChar char="Ø"/>
            </a:pPr>
            <a:r>
              <a:rPr lang="en-US" sz="3600" dirty="0" smtClean="0">
                <a:solidFill>
                  <a:srgbClr val="00B0F0"/>
                </a:solidFill>
                <a:effectLst>
                  <a:outerShdw blurRad="38100" dist="38100" dir="2700000" algn="tl">
                    <a:srgbClr val="000000">
                      <a:alpha val="43137"/>
                    </a:srgbClr>
                  </a:outerShdw>
                </a:effectLst>
              </a:rPr>
              <a:t>Feed Pump: </a:t>
            </a:r>
            <a:endParaRPr lang="en-US" sz="3600" dirty="0">
              <a:solidFill>
                <a:srgbClr val="00B0F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343400"/>
          </a:xfrm>
        </p:spPr>
        <p:txBody>
          <a:bodyPr/>
          <a:lstStyle/>
          <a:p>
            <a:pPr algn="just">
              <a:lnSpc>
                <a:spcPct val="150000"/>
              </a:lnSpc>
            </a:pPr>
            <a:r>
              <a:rPr lang="en-US" dirty="0" smtClean="0">
                <a:cs typeface="Times New Roman" pitchFamily="18" charset="0"/>
              </a:rPr>
              <a:t>To feed water into the boiler.</a:t>
            </a:r>
          </a:p>
          <a:p>
            <a:pPr algn="just">
              <a:lnSpc>
                <a:spcPct val="150000"/>
              </a:lnSpc>
            </a:pPr>
            <a:r>
              <a:rPr lang="en-US" dirty="0" smtClean="0">
                <a:cs typeface="Times New Roman" pitchFamily="18" charset="0"/>
              </a:rPr>
              <a:t>It is commonly employs for vertical and locomotive boiler.</a:t>
            </a:r>
          </a:p>
          <a:p>
            <a:pPr algn="just">
              <a:lnSpc>
                <a:spcPct val="150000"/>
              </a:lnSpc>
            </a:pPr>
            <a:r>
              <a:rPr lang="en-US" dirty="0" smtClean="0">
                <a:cs typeface="Times New Roman" pitchFamily="18" charset="0"/>
              </a:rPr>
              <a:t>In injector, the water is delivered to the boiler by steam pressure, the kinetic energy of steam is used to increase the pressure and velocity of the feed water. </a:t>
            </a:r>
            <a:endParaRPr lang="en-US" dirty="0">
              <a:cs typeface="Times New Roman" pitchFamily="18" charset="0"/>
            </a:endParaRPr>
          </a:p>
        </p:txBody>
      </p:sp>
      <p:sp>
        <p:nvSpPr>
          <p:cNvPr id="4" name="Title 3"/>
          <p:cNvSpPr>
            <a:spLocks noGrp="1"/>
          </p:cNvSpPr>
          <p:nvPr>
            <p:ph type="title"/>
          </p:nvPr>
        </p:nvSpPr>
        <p:spPr>
          <a:xfrm>
            <a:off x="457200" y="533400"/>
            <a:ext cx="8229600" cy="1143000"/>
          </a:xfrm>
        </p:spPr>
        <p:txBody>
          <a:bodyPr>
            <a:normAutofit/>
          </a:bodyPr>
          <a:lstStyle/>
          <a:p>
            <a:pPr algn="just">
              <a:lnSpc>
                <a:spcPct val="150000"/>
              </a:lnSpc>
              <a:buFont typeface="Wingdings" pitchFamily="2" charset="2"/>
              <a:buChar char="Ø"/>
            </a:pPr>
            <a:r>
              <a:rPr lang="en-US" sz="3600" dirty="0" smtClean="0">
                <a:solidFill>
                  <a:srgbClr val="00B0F0"/>
                </a:solidFill>
                <a:effectLst>
                  <a:outerShdw blurRad="38100" dist="38100" dir="2700000" algn="tl">
                    <a:srgbClr val="000000">
                      <a:alpha val="43137"/>
                    </a:srgbClr>
                  </a:outerShdw>
                </a:effectLst>
              </a:rPr>
              <a:t>Injector </a:t>
            </a:r>
            <a:endParaRPr lang="en-US" sz="3600" dirty="0">
              <a:solidFill>
                <a:srgbClr val="00B0F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32688"/>
          </a:xfrm>
        </p:spPr>
        <p:txBody>
          <a:bodyPr>
            <a:normAutofit/>
          </a:bodyPr>
          <a:lstStyle/>
          <a:p>
            <a:pPr>
              <a:buFont typeface="Wingdings" pitchFamily="2" charset="2"/>
              <a:buChar char="Ø"/>
            </a:pPr>
            <a:r>
              <a:rPr lang="en-US" sz="3600" dirty="0" smtClean="0">
                <a:solidFill>
                  <a:srgbClr val="00B0F0"/>
                </a:solidFill>
                <a:effectLst>
                  <a:outerShdw blurRad="38100" dist="38100" dir="2700000" algn="tl">
                    <a:srgbClr val="000000">
                      <a:alpha val="43137"/>
                    </a:srgbClr>
                  </a:outerShdw>
                </a:effectLst>
                <a:latin typeface="+mn-lt"/>
                <a:cs typeface="Times New Roman" pitchFamily="18" charset="0"/>
              </a:rPr>
              <a:t>Economizer</a:t>
            </a:r>
            <a:endParaRPr lang="en-US" sz="3600" dirty="0">
              <a:solidFill>
                <a:srgbClr val="00B0F0"/>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457200" y="1600200"/>
            <a:ext cx="8229600" cy="4724400"/>
          </a:xfrm>
        </p:spPr>
        <p:txBody>
          <a:bodyPr>
            <a:normAutofit/>
          </a:bodyPr>
          <a:lstStyle/>
          <a:p>
            <a:pPr algn="just">
              <a:lnSpc>
                <a:spcPct val="160000"/>
              </a:lnSpc>
            </a:pPr>
            <a:r>
              <a:rPr lang="en-US" dirty="0" smtClean="0">
                <a:cs typeface="Times New Roman" pitchFamily="18" charset="0"/>
              </a:rPr>
              <a:t>To increase the temperature of the feed water before it enters into the boiler.</a:t>
            </a:r>
          </a:p>
          <a:p>
            <a:pPr algn="just">
              <a:lnSpc>
                <a:spcPct val="160000"/>
              </a:lnSpc>
            </a:pPr>
            <a:r>
              <a:rPr lang="en-US" dirty="0" smtClean="0">
                <a:cs typeface="Times New Roman" pitchFamily="18" charset="0"/>
              </a:rPr>
              <a:t>It is device in which the waste heat of flues gases is utilized for heating the feed water.</a:t>
            </a:r>
          </a:p>
          <a:p>
            <a:pPr algn="just">
              <a:lnSpc>
                <a:spcPct val="160000"/>
              </a:lnSpc>
            </a:pPr>
            <a:r>
              <a:rPr lang="en-US" dirty="0" smtClean="0">
                <a:cs typeface="Times New Roman" pitchFamily="18" charset="0"/>
              </a:rPr>
              <a:t>Exhaust steam feed water heater in which the heat from the exhaust steam or steam from boiler is utilized for heating the feed water.</a:t>
            </a:r>
            <a:endParaRPr lang="en-US" dirty="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conomiser"/>
          <p:cNvPicPr>
            <a:picLocks noChangeAspect="1" noChangeArrowheads="1"/>
          </p:cNvPicPr>
          <p:nvPr/>
        </p:nvPicPr>
        <p:blipFill>
          <a:blip r:embed="rId2" cstate="print"/>
          <a:srcRect/>
          <a:stretch>
            <a:fillRect/>
          </a:stretch>
        </p:blipFill>
        <p:spPr bwMode="auto">
          <a:xfrm>
            <a:off x="0" y="0"/>
            <a:ext cx="9144000" cy="651867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Desktop\Economizer_Schematic.jpg"/>
          <p:cNvPicPr>
            <a:picLocks noGrp="1" noChangeAspect="1" noChangeArrowheads="1"/>
          </p:cNvPicPr>
          <p:nvPr>
            <p:ph idx="1"/>
          </p:nvPr>
        </p:nvPicPr>
        <p:blipFill>
          <a:blip r:embed="rId2" cstate="print"/>
          <a:srcRect/>
          <a:stretch>
            <a:fillRect/>
          </a:stretch>
        </p:blipFill>
        <p:spPr bwMode="auto">
          <a:xfrm>
            <a:off x="0" y="0"/>
            <a:ext cx="9144000" cy="647700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a:bodyPr>
          <a:lstStyle/>
          <a:p>
            <a:pPr algn="just">
              <a:lnSpc>
                <a:spcPct val="150000"/>
              </a:lnSpc>
              <a:buFont typeface="Wingdings" pitchFamily="2" charset="2"/>
              <a:buChar char="q"/>
            </a:pPr>
            <a:r>
              <a:rPr lang="en-US" sz="3600" dirty="0" smtClean="0">
                <a:solidFill>
                  <a:srgbClr val="00B0F0"/>
                </a:solidFill>
                <a:effectLst>
                  <a:outerShdw blurRad="38100" dist="38100" dir="2700000" algn="tl">
                    <a:srgbClr val="000000">
                      <a:alpha val="43137"/>
                    </a:srgbClr>
                  </a:outerShdw>
                </a:effectLst>
                <a:latin typeface="+mn-lt"/>
                <a:cs typeface="Times New Roman" pitchFamily="18" charset="0"/>
              </a:rPr>
              <a:t>Types of Mountings</a:t>
            </a:r>
            <a:endParaRPr lang="en-US" sz="3600" dirty="0">
              <a:solidFill>
                <a:srgbClr val="00B0F0"/>
              </a:solidFill>
              <a:effectLst>
                <a:outerShdw blurRad="38100" dist="38100" dir="2700000" algn="tl">
                  <a:srgbClr val="000000">
                    <a:alpha val="43137"/>
                  </a:srgbClr>
                </a:outerShdw>
              </a:effectLst>
              <a:latin typeface="+mn-lt"/>
              <a:cs typeface="Times New Roman" pitchFamily="18" charset="0"/>
            </a:endParaRPr>
          </a:p>
        </p:txBody>
      </p:sp>
      <p:sp>
        <p:nvSpPr>
          <p:cNvPr id="3" name="Content Placeholder 2"/>
          <p:cNvSpPr>
            <a:spLocks noGrp="1"/>
          </p:cNvSpPr>
          <p:nvPr>
            <p:ph idx="1"/>
          </p:nvPr>
        </p:nvSpPr>
        <p:spPr>
          <a:xfrm>
            <a:off x="228600" y="1447800"/>
            <a:ext cx="8534400" cy="5029200"/>
          </a:xfrm>
        </p:spPr>
        <p:txBody>
          <a:bodyPr numCol="2">
            <a:normAutofit/>
          </a:bodyPr>
          <a:lstStyle/>
          <a:p>
            <a:pPr algn="just">
              <a:lnSpc>
                <a:spcPct val="160000"/>
              </a:lnSpc>
            </a:pPr>
            <a:r>
              <a:rPr lang="en-US" sz="2800" dirty="0" smtClean="0">
                <a:ea typeface="Arial Unicode MS" pitchFamily="34" charset="-128"/>
                <a:cs typeface="Times New Roman" pitchFamily="18" charset="0"/>
              </a:rPr>
              <a:t>Safety Valves</a:t>
            </a:r>
          </a:p>
          <a:p>
            <a:pPr algn="just">
              <a:lnSpc>
                <a:spcPct val="160000"/>
              </a:lnSpc>
            </a:pPr>
            <a:r>
              <a:rPr lang="en-US" sz="2800" dirty="0" smtClean="0">
                <a:ea typeface="Arial Unicode MS" pitchFamily="34" charset="-128"/>
                <a:cs typeface="Times New Roman" pitchFamily="18" charset="0"/>
              </a:rPr>
              <a:t>Water Level Indicators</a:t>
            </a:r>
          </a:p>
          <a:p>
            <a:pPr algn="just">
              <a:lnSpc>
                <a:spcPct val="160000"/>
              </a:lnSpc>
            </a:pPr>
            <a:r>
              <a:rPr lang="en-US" sz="2800" dirty="0" smtClean="0">
                <a:ea typeface="Arial Unicode MS" pitchFamily="34" charset="-128"/>
                <a:cs typeface="Times New Roman" pitchFamily="18" charset="0"/>
              </a:rPr>
              <a:t>Pressure Gauge</a:t>
            </a:r>
          </a:p>
          <a:p>
            <a:pPr algn="just">
              <a:lnSpc>
                <a:spcPct val="160000"/>
              </a:lnSpc>
            </a:pPr>
            <a:r>
              <a:rPr lang="en-US" sz="2800" dirty="0" smtClean="0">
                <a:ea typeface="Arial Unicode MS" pitchFamily="34" charset="-128"/>
                <a:cs typeface="Times New Roman" pitchFamily="18" charset="0"/>
              </a:rPr>
              <a:t>Steam Stop Valve</a:t>
            </a:r>
          </a:p>
          <a:p>
            <a:pPr algn="just">
              <a:lnSpc>
                <a:spcPct val="160000"/>
              </a:lnSpc>
            </a:pPr>
            <a:r>
              <a:rPr lang="en-US" sz="2800" dirty="0" smtClean="0">
                <a:ea typeface="Arial Unicode MS" pitchFamily="34" charset="-128"/>
                <a:cs typeface="Times New Roman" pitchFamily="18" charset="0"/>
              </a:rPr>
              <a:t>Feed Check Valve</a:t>
            </a:r>
          </a:p>
          <a:p>
            <a:pPr algn="just">
              <a:lnSpc>
                <a:spcPct val="160000"/>
              </a:lnSpc>
            </a:pPr>
            <a:r>
              <a:rPr lang="en-US" sz="2800" dirty="0" smtClean="0">
                <a:ea typeface="Arial Unicode MS" pitchFamily="34" charset="-128"/>
                <a:cs typeface="Times New Roman" pitchFamily="18" charset="0"/>
              </a:rPr>
              <a:t>Blow Off Cock</a:t>
            </a:r>
          </a:p>
          <a:p>
            <a:pPr algn="just">
              <a:lnSpc>
                <a:spcPct val="160000"/>
              </a:lnSpc>
            </a:pPr>
            <a:r>
              <a:rPr lang="en-US" sz="2800" dirty="0" smtClean="0">
                <a:ea typeface="Arial Unicode MS" pitchFamily="34" charset="-128"/>
                <a:cs typeface="Times New Roman" pitchFamily="18" charset="0"/>
              </a:rPr>
              <a:t>Attachment For Inspector’s Test Gauge</a:t>
            </a:r>
          </a:p>
          <a:p>
            <a:pPr algn="just">
              <a:lnSpc>
                <a:spcPct val="160000"/>
              </a:lnSpc>
            </a:pPr>
            <a:r>
              <a:rPr lang="en-US" sz="2800" dirty="0" smtClean="0">
                <a:ea typeface="Arial Unicode MS" pitchFamily="34" charset="-128"/>
                <a:cs typeface="Times New Roman" pitchFamily="18" charset="0"/>
              </a:rPr>
              <a:t>Man Hole</a:t>
            </a:r>
          </a:p>
          <a:p>
            <a:pPr algn="just">
              <a:lnSpc>
                <a:spcPct val="160000"/>
              </a:lnSpc>
            </a:pPr>
            <a:r>
              <a:rPr lang="en-US" sz="2800" dirty="0" smtClean="0">
                <a:ea typeface="Arial Unicode MS" pitchFamily="34" charset="-128"/>
                <a:cs typeface="Times New Roman" pitchFamily="18" charset="0"/>
              </a:rPr>
              <a:t>Mud Holes or Side Holes</a:t>
            </a:r>
            <a:endParaRPr lang="en-US" sz="2800" dirty="0">
              <a:ea typeface="Arial Unicode MS"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p:spPr>
        <p:txBody>
          <a:bodyPr>
            <a:normAutofit/>
          </a:bodyPr>
          <a:lstStyle/>
          <a:p>
            <a:pPr>
              <a:buFont typeface="Wingdings" pitchFamily="2" charset="2"/>
              <a:buChar char="Ø"/>
            </a:pPr>
            <a:r>
              <a:rPr lang="en-US" sz="4000" dirty="0" smtClean="0">
                <a:solidFill>
                  <a:srgbClr val="00B0F0"/>
                </a:solidFill>
                <a:effectLst>
                  <a:outerShdw blurRad="38100" dist="38100" dir="2700000" algn="tl">
                    <a:srgbClr val="000000">
                      <a:alpha val="43137"/>
                    </a:srgbClr>
                  </a:outerShdw>
                </a:effectLst>
                <a:cs typeface="Times New Roman" pitchFamily="18" charset="0"/>
              </a:rPr>
              <a:t> Super Heater</a:t>
            </a:r>
            <a:endParaRPr lang="en-US" sz="4000"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52600"/>
            <a:ext cx="8229600" cy="4572000"/>
          </a:xfrm>
        </p:spPr>
        <p:txBody>
          <a:bodyPr>
            <a:normAutofit/>
          </a:bodyPr>
          <a:lstStyle/>
          <a:p>
            <a:pPr algn="just">
              <a:lnSpc>
                <a:spcPct val="150000"/>
              </a:lnSpc>
            </a:pPr>
            <a:endParaRPr lang="en-US" sz="2800" dirty="0" smtClean="0"/>
          </a:p>
          <a:p>
            <a:pPr algn="just">
              <a:lnSpc>
                <a:spcPct val="150000"/>
              </a:lnSpc>
            </a:pPr>
            <a:r>
              <a:rPr lang="en-US" sz="2800" dirty="0" smtClean="0">
                <a:cs typeface="Times New Roman" pitchFamily="18" charset="0"/>
              </a:rPr>
              <a:t>To steam generated above surface of water is always wet.</a:t>
            </a:r>
          </a:p>
          <a:p>
            <a:pPr algn="just">
              <a:lnSpc>
                <a:spcPct val="150000"/>
              </a:lnSpc>
            </a:pPr>
            <a:r>
              <a:rPr lang="en-US" sz="2800" dirty="0" smtClean="0">
                <a:cs typeface="Times New Roman" pitchFamily="18" charset="0"/>
              </a:rPr>
              <a:t>To increase the temperature of the steam above its saturated point.</a:t>
            </a:r>
          </a:p>
          <a:p>
            <a:pPr algn="just">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466088"/>
          </a:xfrm>
        </p:spPr>
        <p:txBody>
          <a:bodyPr>
            <a:normAutofit/>
          </a:bodyPr>
          <a:lstStyle/>
          <a:p>
            <a:pPr>
              <a:buFont typeface="Wingdings" pitchFamily="2" charset="2"/>
              <a:buChar char="Ø"/>
            </a:pPr>
            <a:r>
              <a:rPr lang="en-US" sz="4000" dirty="0" smtClean="0">
                <a:solidFill>
                  <a:srgbClr val="00B0F0"/>
                </a:solidFill>
                <a:effectLst>
                  <a:outerShdw blurRad="38100" dist="38100" dir="2700000" algn="tl">
                    <a:srgbClr val="000000">
                      <a:alpha val="43137"/>
                    </a:srgbClr>
                  </a:outerShdw>
                </a:effectLst>
                <a:cs typeface="Times New Roman" pitchFamily="18" charset="0"/>
              </a:rPr>
              <a:t>Steam Separator</a:t>
            </a:r>
            <a:endParaRPr lang="en-US" sz="4000"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05000"/>
            <a:ext cx="8229600" cy="4419600"/>
          </a:xfrm>
        </p:spPr>
        <p:txBody>
          <a:bodyPr>
            <a:normAutofit/>
          </a:bodyPr>
          <a:lstStyle/>
          <a:p>
            <a:pPr algn="just">
              <a:lnSpc>
                <a:spcPct val="150000"/>
              </a:lnSpc>
            </a:pPr>
            <a:r>
              <a:rPr lang="en-US" sz="2800" dirty="0" smtClean="0">
                <a:cs typeface="Times New Roman" pitchFamily="18" charset="0"/>
              </a:rPr>
              <a:t>Steam is collected from a boiler may be wet, dry, or superheated, but many case steam become wet due to loss of heat during passing in steam pipe.</a:t>
            </a:r>
          </a:p>
          <a:p>
            <a:pPr algn="just">
              <a:lnSpc>
                <a:spcPct val="150000"/>
              </a:lnSpc>
            </a:pPr>
            <a:endParaRPr lang="en-US" sz="2800" dirty="0" smtClean="0">
              <a:cs typeface="Times New Roman" pitchFamily="18" charset="0"/>
            </a:endParaRPr>
          </a:p>
          <a:p>
            <a:pPr algn="just">
              <a:lnSpc>
                <a:spcPct val="150000"/>
              </a:lnSpc>
            </a:pPr>
            <a:r>
              <a:rPr lang="en-US" sz="2800" dirty="0" smtClean="0">
                <a:cs typeface="Times New Roman" pitchFamily="18" charset="0"/>
              </a:rPr>
              <a:t>To remove the suspended water particles from the steam. </a:t>
            </a:r>
            <a:endParaRPr lang="en-US" sz="2800" dirty="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3600" dirty="0" smtClean="0">
                <a:solidFill>
                  <a:srgbClr val="00B0F0"/>
                </a:solidFill>
                <a:effectLst>
                  <a:outerShdw blurRad="38100" dist="38100" dir="2700000" algn="tl">
                    <a:srgbClr val="000000">
                      <a:alpha val="43137"/>
                    </a:srgbClr>
                  </a:outerShdw>
                </a:effectLst>
                <a:cs typeface="Times New Roman" pitchFamily="18" charset="0"/>
              </a:rPr>
              <a:t>Air Preheater</a:t>
            </a:r>
            <a:endParaRPr lang="en-US" sz="3600"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US" dirty="0" smtClean="0"/>
          </a:p>
          <a:p>
            <a:pPr algn="just">
              <a:lnSpc>
                <a:spcPct val="150000"/>
              </a:lnSpc>
            </a:pPr>
            <a:r>
              <a:rPr lang="en-US" sz="2800" dirty="0" smtClean="0">
                <a:cs typeface="Times New Roman" pitchFamily="18" charset="0"/>
              </a:rPr>
              <a:t>To increase the temperature of air before it supply to the furnace using heat from flue gases passing through chimney.</a:t>
            </a:r>
            <a:endParaRPr lang="en-US" sz="2800" dirty="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08888"/>
          </a:xfrm>
        </p:spPr>
        <p:txBody>
          <a:bodyPr>
            <a:normAutofit/>
          </a:bodyPr>
          <a:lstStyle/>
          <a:p>
            <a:pPr>
              <a:buFont typeface="Wingdings" pitchFamily="2" charset="2"/>
              <a:buChar char="Ø"/>
            </a:pPr>
            <a:r>
              <a:rPr lang="en-US" sz="4000" dirty="0" smtClean="0">
                <a:solidFill>
                  <a:srgbClr val="00B0F0"/>
                </a:solidFill>
                <a:effectLst>
                  <a:outerShdw blurRad="38100" dist="38100" dir="2700000" algn="tl">
                    <a:srgbClr val="000000">
                      <a:alpha val="43137"/>
                    </a:srgbClr>
                  </a:outerShdw>
                </a:effectLst>
                <a:cs typeface="Times New Roman" pitchFamily="18" charset="0"/>
              </a:rPr>
              <a:t>Draught System</a:t>
            </a:r>
            <a:endParaRPr lang="en-US" sz="4000"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lgn="just">
              <a:lnSpc>
                <a:spcPct val="150000"/>
              </a:lnSpc>
            </a:pPr>
            <a:r>
              <a:rPr lang="en-US" sz="2800" dirty="0" smtClean="0">
                <a:cs typeface="Times New Roman" pitchFamily="18" charset="0"/>
              </a:rPr>
              <a:t>It is pressure difference required to maintain the constant flow of air to discharge the exhaust gases through the chimney to atmosphere.</a:t>
            </a:r>
          </a:p>
          <a:p>
            <a:pPr algn="just">
              <a:lnSpc>
                <a:spcPct val="150000"/>
              </a:lnSpc>
            </a:pPr>
            <a:r>
              <a:rPr lang="en-US" sz="2800" dirty="0" smtClean="0">
                <a:cs typeface="Times New Roman" pitchFamily="18" charset="0"/>
              </a:rPr>
              <a:t>Natural draught – chimney</a:t>
            </a:r>
          </a:p>
          <a:p>
            <a:pPr algn="just">
              <a:lnSpc>
                <a:spcPct val="150000"/>
              </a:lnSpc>
            </a:pPr>
            <a:r>
              <a:rPr lang="en-US" sz="2800" dirty="0" smtClean="0">
                <a:cs typeface="Times New Roman" pitchFamily="18" charset="0"/>
              </a:rPr>
              <a:t>Artificial draught – steam jet and mechanical</a:t>
            </a:r>
          </a:p>
          <a:p>
            <a:pPr algn="just"/>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8_yellow_mix_flower_bunch.jpg"/>
          <p:cNvPicPr>
            <a:picLocks noGrp="1" noChangeAspect="1" noChangeArrowheads="1"/>
          </p:cNvPicPr>
          <p:nvPr>
            <p:ph idx="1"/>
          </p:nvPr>
        </p:nvPicPr>
        <p:blipFill>
          <a:blip r:embed="rId2" cstate="print"/>
          <a:srcRect/>
          <a:stretch>
            <a:fillRect/>
          </a:stretch>
        </p:blipFill>
        <p:spPr bwMode="auto">
          <a:xfrm>
            <a:off x="457200" y="2895600"/>
            <a:ext cx="2514600" cy="2847181"/>
          </a:xfrm>
          <a:prstGeom prst="rect">
            <a:avLst/>
          </a:prstGeom>
          <a:noFill/>
        </p:spPr>
      </p:pic>
      <p:pic>
        <p:nvPicPr>
          <p:cNvPr id="7" name="Picture 2" descr="F:\8_yellow_mix_flower_bunch.jpg"/>
          <p:cNvPicPr>
            <a:picLocks noChangeAspect="1" noChangeArrowheads="1"/>
          </p:cNvPicPr>
          <p:nvPr/>
        </p:nvPicPr>
        <p:blipFill>
          <a:blip r:embed="rId2" cstate="print"/>
          <a:srcRect/>
          <a:stretch>
            <a:fillRect/>
          </a:stretch>
        </p:blipFill>
        <p:spPr bwMode="auto">
          <a:xfrm>
            <a:off x="609600" y="2590800"/>
            <a:ext cx="2209800" cy="2489708"/>
          </a:xfrm>
          <a:prstGeom prst="rect">
            <a:avLst/>
          </a:prstGeom>
          <a:noFill/>
        </p:spPr>
      </p:pic>
      <p:sp>
        <p:nvSpPr>
          <p:cNvPr id="10" name="Freeform 9"/>
          <p:cNvSpPr/>
          <p:nvPr/>
        </p:nvSpPr>
        <p:spPr>
          <a:xfrm>
            <a:off x="2971800" y="3200400"/>
            <a:ext cx="5815053" cy="1200329"/>
          </a:xfrm>
          <a:custGeom>
            <a:avLst/>
            <a:gdLst>
              <a:gd name="connsiteX0" fmla="*/ 0 w 5262979"/>
              <a:gd name="connsiteY0" fmla="*/ 0 h 923330"/>
              <a:gd name="connsiteX1" fmla="*/ 5262979 w 5262979"/>
              <a:gd name="connsiteY1" fmla="*/ 0 h 923330"/>
              <a:gd name="connsiteX2" fmla="*/ 5262979 w 5262979"/>
              <a:gd name="connsiteY2" fmla="*/ 923330 h 923330"/>
              <a:gd name="connsiteX3" fmla="*/ 0 w 5262979"/>
              <a:gd name="connsiteY3" fmla="*/ 923330 h 923330"/>
              <a:gd name="connsiteX4" fmla="*/ 0 w 5262979"/>
              <a:gd name="connsiteY4" fmla="*/ 0 h 923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2979" h="923330">
                <a:moveTo>
                  <a:pt x="0" y="0"/>
                </a:moveTo>
                <a:lnTo>
                  <a:pt x="5262979" y="0"/>
                </a:lnTo>
                <a:lnTo>
                  <a:pt x="5262979" y="923330"/>
                </a:lnTo>
                <a:lnTo>
                  <a:pt x="0" y="923330"/>
                </a:lnTo>
                <a:lnTo>
                  <a:pt x="0" y="0"/>
                </a:lnTo>
                <a:close/>
              </a:path>
            </a:pathLst>
          </a:custGeom>
          <a:noFill/>
          <a:ln>
            <a:noFill/>
          </a:ln>
          <a:scene3d>
            <a:camera prst="orthographicFront"/>
            <a:lightRig rig="soft" dir="t">
              <a:rot lat="0" lon="0" rev="10800000"/>
            </a:lightRig>
          </a:scene3d>
          <a:sp3d>
            <a:bevelT prst="slope"/>
          </a:sp3d>
        </p:spPr>
        <p:style>
          <a:lnRef idx="1">
            <a:schemeClr val="accent5"/>
          </a:lnRef>
          <a:fillRef idx="3">
            <a:schemeClr val="accent5"/>
          </a:fillRef>
          <a:effectRef idx="2">
            <a:schemeClr val="accent5"/>
          </a:effectRef>
          <a:fontRef idx="minor">
            <a:schemeClr val="lt1"/>
          </a:fontRef>
        </p:style>
        <p:txBody>
          <a:bodyPr wrap="none" lIns="91440" tIns="45720" rIns="91440" bIns="45720">
            <a:spAutoFit/>
            <a:sp3d>
              <a:bevelT w="27940" h="12700"/>
              <a:contourClr>
                <a:srgbClr val="DDDDDD"/>
              </a:contourClr>
            </a:sp3d>
          </a:bodyPr>
          <a:lstStyle/>
          <a:p>
            <a:pPr algn="ctr"/>
            <a:r>
              <a:rPr lang="en-US" sz="7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50800" dist="38100" dir="16200000" rotWithShape="0">
                    <a:prstClr val="black">
                      <a:alpha val="40000"/>
                    </a:prstClr>
                  </a:outerShdw>
                  <a:reflection blurRad="6350" stA="60000" endA="900" endPos="58000" dir="5400000" sy="-100000" algn="bl" rotWithShape="0"/>
                </a:effectLst>
                <a:latin typeface="Arial Rounded MT Bold" pitchFamily="34" charset="0"/>
              </a:rPr>
              <a:t>THANK</a:t>
            </a:r>
            <a:r>
              <a:rPr lang="en-US" sz="7200" b="1" cap="none" spc="150" dirty="0" smtClean="0">
                <a:ln w="11430">
                  <a:noFill/>
                </a:ln>
                <a:solidFill>
                  <a:srgbClr val="F8F8F8"/>
                </a:solidFill>
                <a:effectLst>
                  <a:outerShdw blurRad="50800" dist="38100" dir="16200000" rotWithShape="0">
                    <a:prstClr val="black">
                      <a:alpha val="40000"/>
                    </a:prstClr>
                  </a:outerShdw>
                  <a:reflection blurRad="6350" stA="60000" endA="900" endPos="58000" dir="5400000" sy="-100000" algn="bl" rotWithShape="0"/>
                </a:effectLst>
                <a:latin typeface="Arial Rounded MT Bold" pitchFamily="34" charset="0"/>
              </a:rPr>
              <a:t> </a:t>
            </a:r>
            <a:r>
              <a:rPr lang="en-US" sz="7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50800" dist="38100" dir="16200000" rotWithShape="0">
                    <a:prstClr val="black">
                      <a:alpha val="40000"/>
                    </a:prstClr>
                  </a:outerShdw>
                  <a:reflection blurRad="6350" stA="60000" endA="900" endPos="58000" dir="5400000" sy="-100000" algn="bl" rotWithShape="0"/>
                </a:effectLst>
                <a:latin typeface="Arial Rounded MT Bold" pitchFamily="34" charset="0"/>
              </a:rPr>
              <a:t>YOU</a:t>
            </a:r>
            <a:endParaRPr lang="en-US" sz="7200" b="1" cap="none" spc="150" dirty="0">
              <a:ln w="11430">
                <a:noFill/>
              </a:ln>
              <a:solidFill>
                <a:srgbClr val="F8F8F8"/>
              </a:solidFill>
              <a:effectLst>
                <a:glow rad="53100">
                  <a:schemeClr val="accent6">
                    <a:satMod val="180000"/>
                    <a:alpha val="30000"/>
                  </a:schemeClr>
                </a:glow>
                <a:outerShdw blurRad="50800" dist="38100" dir="16200000" rotWithShape="0">
                  <a:prstClr val="black">
                    <a:alpha val="40000"/>
                  </a:prstClr>
                </a:outerShdw>
                <a:reflection blurRad="6350" stA="60000" endA="900" endPos="58000" dir="5400000" sy="-100000" algn="bl" rotWithShape="0"/>
              </a:effectLst>
              <a:latin typeface="Arial Rounded MT Bold" pitchFamily="34" charset="0"/>
            </a:endParaRPr>
          </a:p>
        </p:txBody>
      </p:sp>
      <p:sp>
        <p:nvSpPr>
          <p:cNvPr id="12" name="Content Placeholder 2"/>
          <p:cNvSpPr txBox="1">
            <a:spLocks/>
          </p:cNvSpPr>
          <p:nvPr/>
        </p:nvSpPr>
        <p:spPr>
          <a:xfrm>
            <a:off x="609600" y="914400"/>
            <a:ext cx="8305800" cy="1752600"/>
          </a:xfrm>
          <a:prstGeom prst="rect">
            <a:avLst/>
          </a:prstGeom>
        </p:spPr>
        <p:txBody>
          <a:bodyPr vert="horz">
            <a:noAutofit/>
          </a:bodyPr>
          <a:lstStyle/>
          <a:p>
            <a:pPr marL="548640" marR="0" lvl="0" indent="-411480" algn="ctr" defTabSz="914400" rtl="0" eaLnBrk="1" fontAlgn="auto" latinLnBrk="0" hangingPunct="1">
              <a:lnSpc>
                <a:spcPct val="100000"/>
              </a:lnSpc>
              <a:spcBef>
                <a:spcPct val="20000"/>
              </a:spcBef>
              <a:spcAft>
                <a:spcPts val="0"/>
              </a:spcAft>
              <a:buClr>
                <a:sysClr val="window" lastClr="FFFFFF">
                  <a:shade val="95000"/>
                </a:sysClr>
              </a:buClr>
              <a:buSzPct val="65000"/>
              <a:buFont typeface="Wingdings 2"/>
              <a:buNone/>
              <a:tabLst/>
              <a:defRPr/>
            </a:pPr>
            <a:r>
              <a:rPr kumimoji="0" lang="en-US" sz="3200" b="0" i="0" u="none" strike="noStrike" kern="1200" cap="none" spc="0" normalizeH="0" baseline="0" noProof="0" dirty="0" smtClean="0">
                <a:ln>
                  <a:noFill/>
                </a:ln>
                <a:solidFill>
                  <a:sysClr val="windowText" lastClr="000000"/>
                </a:solidFill>
                <a:effectLst/>
                <a:uLnTx/>
                <a:uFillTx/>
                <a:latin typeface="Arial Rounded MT Bold" pitchFamily="34" charset="0"/>
                <a:ea typeface="+mn-ea"/>
                <a:cs typeface="Arial" pitchFamily="34" charset="0"/>
              </a:rPr>
              <a:t>“</a:t>
            </a:r>
            <a:r>
              <a:rPr kumimoji="0" lang="en-US" sz="3200" b="0" i="0" u="none" strike="noStrike" kern="1200" cap="none" spc="0" normalizeH="0" baseline="0" noProof="0" dirty="0" smtClean="0">
                <a:ln>
                  <a:noFill/>
                </a:ln>
                <a:effectLst/>
                <a:uLnTx/>
                <a:uFillTx/>
                <a:latin typeface="Arial Rounded MT Bold" pitchFamily="34" charset="0"/>
                <a:ea typeface="+mn-ea"/>
                <a:cs typeface="Arial" pitchFamily="34" charset="0"/>
              </a:rPr>
              <a:t>NO MAN CAN SUCCEED IN A LINE OF ENDEVOR WHICH HE DOES NOT LIKE</a:t>
            </a:r>
            <a:r>
              <a:rPr kumimoji="0" lang="en-US" sz="3200" b="0" i="0" u="none" strike="noStrike" kern="1200" cap="none" spc="0" normalizeH="0" baseline="0" noProof="0" dirty="0" smtClean="0">
                <a:ln>
                  <a:noFill/>
                </a:ln>
                <a:solidFill>
                  <a:sysClr val="windowText" lastClr="000000"/>
                </a:solidFill>
                <a:effectLst/>
                <a:uLnTx/>
                <a:uFillTx/>
                <a:latin typeface="Arial Rounded MT Bold" pitchFamily="34" charset="0"/>
                <a:ea typeface="+mn-ea"/>
                <a:cs typeface="Arial" pitchFamily="34" charset="0"/>
              </a:rPr>
              <a:t>”</a:t>
            </a:r>
            <a:endParaRPr kumimoji="0" lang="en-US" sz="3200" b="0" i="0" u="none" strike="noStrike" kern="1200" cap="none" spc="0" normalizeH="0" baseline="0" noProof="0" dirty="0">
              <a:ln>
                <a:noFill/>
              </a:ln>
              <a:solidFill>
                <a:sysClr val="windowText" lastClr="000000"/>
              </a:solidFill>
              <a:effectLst/>
              <a:uLnTx/>
              <a:uFillTx/>
              <a:latin typeface="Arial Rounded MT Bold" pitchFamily="34" charset="0"/>
              <a:ea typeface="+mn-ea"/>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lnSpc>
                <a:spcPct val="150000"/>
              </a:lnSpc>
              <a:buFont typeface="Wingdings" pitchFamily="2" charset="2"/>
              <a:buChar char="Ø"/>
            </a:pPr>
            <a:r>
              <a:rPr lang="en-US" sz="3600" dirty="0" smtClean="0">
                <a:solidFill>
                  <a:srgbClr val="00B0F0"/>
                </a:solidFill>
                <a:effectLst>
                  <a:outerShdw blurRad="38100" dist="38100" dir="2700000" algn="tl">
                    <a:srgbClr val="000000">
                      <a:alpha val="43137"/>
                    </a:srgbClr>
                  </a:outerShdw>
                </a:effectLst>
                <a:cs typeface="Times New Roman" pitchFamily="18" charset="0"/>
              </a:rPr>
              <a:t>Pressure Gauge:-</a:t>
            </a:r>
            <a:endParaRPr lang="en-US" sz="3600" dirty="0">
              <a:solidFill>
                <a:srgbClr val="00B0F0"/>
              </a:solidFill>
              <a:effectLst>
                <a:outerShdw blurRad="38100" dist="38100" dir="2700000" algn="tl">
                  <a:srgbClr val="000000">
                    <a:alpha val="43137"/>
                  </a:srgbClr>
                </a:outerShdw>
              </a:effectLst>
              <a:cs typeface="Times New Roman" pitchFamily="18" charset="0"/>
            </a:endParaRPr>
          </a:p>
        </p:txBody>
      </p:sp>
      <p:sp>
        <p:nvSpPr>
          <p:cNvPr id="3" name="Content Placeholder 2"/>
          <p:cNvSpPr>
            <a:spLocks noGrp="1"/>
          </p:cNvSpPr>
          <p:nvPr>
            <p:ph idx="1"/>
          </p:nvPr>
        </p:nvSpPr>
        <p:spPr>
          <a:xfrm>
            <a:off x="457200" y="2209800"/>
            <a:ext cx="8229600" cy="4114800"/>
          </a:xfrm>
        </p:spPr>
        <p:txBody>
          <a:bodyPr>
            <a:normAutofit/>
          </a:bodyPr>
          <a:lstStyle/>
          <a:p>
            <a:pPr algn="just">
              <a:lnSpc>
                <a:spcPct val="150000"/>
              </a:lnSpc>
            </a:pPr>
            <a:r>
              <a:rPr lang="en-US" sz="2800" dirty="0" smtClean="0">
                <a:cs typeface="Times New Roman" pitchFamily="18" charset="0"/>
              </a:rPr>
              <a:t>It is an instrument measure the pressure of stem in boiler.</a:t>
            </a:r>
          </a:p>
          <a:p>
            <a:pPr algn="just">
              <a:lnSpc>
                <a:spcPct val="150000"/>
              </a:lnSpc>
            </a:pPr>
            <a:endParaRPr lang="en-US" sz="2800" dirty="0" smtClean="0">
              <a:cs typeface="Times New Roman" pitchFamily="18" charset="0"/>
            </a:endParaRPr>
          </a:p>
          <a:p>
            <a:pPr algn="just">
              <a:lnSpc>
                <a:spcPct val="150000"/>
              </a:lnSpc>
            </a:pPr>
            <a:r>
              <a:rPr lang="en-US" sz="2800" dirty="0" smtClean="0">
                <a:cs typeface="Times New Roman" pitchFamily="18" charset="0"/>
              </a:rPr>
              <a:t>It is having dial which graduated to read pressure in bar.</a:t>
            </a:r>
            <a:endParaRPr lang="en-US" sz="2800" dirty="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ourden pressure gauge"/>
          <p:cNvPicPr>
            <a:picLocks noChangeAspect="1" noChangeArrowheads="1"/>
          </p:cNvPicPr>
          <p:nvPr/>
        </p:nvPicPr>
        <p:blipFill>
          <a:blip r:embed="rId2" cstate="print"/>
          <a:srcRect/>
          <a:stretch>
            <a:fillRect/>
          </a:stretch>
        </p:blipFill>
        <p:spPr bwMode="auto">
          <a:xfrm>
            <a:off x="0" y="0"/>
            <a:ext cx="9144000" cy="638833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ourdon tube pressure"/>
          <p:cNvPicPr>
            <a:picLocks noChangeAspect="1" noChangeArrowheads="1"/>
          </p:cNvPicPr>
          <p:nvPr/>
        </p:nvPicPr>
        <p:blipFill>
          <a:blip r:embed="rId2" cstate="print"/>
          <a:srcRect/>
          <a:stretch>
            <a:fillRect/>
          </a:stretch>
        </p:blipFill>
        <p:spPr bwMode="auto">
          <a:xfrm>
            <a:off x="1" y="0"/>
            <a:ext cx="9144000" cy="649266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Desktop\bourdon .jpg"/>
          <p:cNvPicPr>
            <a:picLocks noGrp="1" noChangeAspect="1" noChangeArrowheads="1"/>
          </p:cNvPicPr>
          <p:nvPr>
            <p:ph idx="1"/>
          </p:nvPr>
        </p:nvPicPr>
        <p:blipFill>
          <a:blip r:embed="rId2" cstate="print"/>
          <a:srcRect/>
          <a:stretch>
            <a:fillRect/>
          </a:stretch>
        </p:blipFill>
        <p:spPr bwMode="auto">
          <a:xfrm>
            <a:off x="-1" y="-1"/>
            <a:ext cx="6629401" cy="6858001"/>
          </a:xfrm>
          <a:prstGeom prst="rect">
            <a:avLst/>
          </a:prstGeom>
          <a:ln>
            <a:noFill/>
          </a:ln>
          <a:effectLst>
            <a:outerShdw blurRad="292100" dist="139700" dir="2700000" algn="tl" rotWithShape="0">
              <a:srgbClr val="333333">
                <a:alpha val="65000"/>
              </a:srgbClr>
            </a:outerShdw>
          </a:effectLst>
        </p:spPr>
      </p:pic>
      <p:pic>
        <p:nvPicPr>
          <p:cNvPr id="1027" name="Picture 3" descr="C:\Documents and Settings\admin\Desktop\stainless-steel-bourdon-tube-pressure-gauge-474995.jpg"/>
          <p:cNvPicPr>
            <a:picLocks noChangeAspect="1" noChangeArrowheads="1"/>
          </p:cNvPicPr>
          <p:nvPr/>
        </p:nvPicPr>
        <p:blipFill>
          <a:blip r:embed="rId3" cstate="print"/>
          <a:srcRect/>
          <a:stretch>
            <a:fillRect/>
          </a:stretch>
        </p:blipFill>
        <p:spPr bwMode="auto">
          <a:xfrm>
            <a:off x="6629400" y="0"/>
            <a:ext cx="2514601"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Ø"/>
            </a:pPr>
            <a:r>
              <a:rPr lang="en-US" sz="3600" dirty="0" smtClean="0">
                <a:solidFill>
                  <a:srgbClr val="00B0F0"/>
                </a:solidFill>
                <a:effectLst>
                  <a:outerShdw blurRad="38100" dist="38100" dir="2700000" algn="tl">
                    <a:srgbClr val="000000">
                      <a:alpha val="43137"/>
                    </a:srgbClr>
                  </a:outerShdw>
                </a:effectLst>
                <a:cs typeface="Times New Roman" pitchFamily="18" charset="0"/>
              </a:rPr>
              <a:t>Water Level Indicator:-</a:t>
            </a:r>
            <a:endParaRPr lang="en-US" sz="3600" dirty="0">
              <a:solidFill>
                <a:srgbClr val="00B0F0"/>
              </a:solidFill>
              <a:effectLst>
                <a:outerShdw blurRad="38100" dist="38100" dir="2700000" algn="tl">
                  <a:srgbClr val="000000">
                    <a:alpha val="43137"/>
                  </a:srgbClr>
                </a:outerShdw>
              </a:effectLst>
              <a:cs typeface="Times New Roman" pitchFamily="18" charset="0"/>
            </a:endParaRPr>
          </a:p>
        </p:txBody>
      </p:sp>
      <p:sp>
        <p:nvSpPr>
          <p:cNvPr id="3" name="Content Placeholder 2"/>
          <p:cNvSpPr>
            <a:spLocks noGrp="1"/>
          </p:cNvSpPr>
          <p:nvPr>
            <p:ph idx="1"/>
          </p:nvPr>
        </p:nvSpPr>
        <p:spPr>
          <a:xfrm>
            <a:off x="457200" y="2209800"/>
            <a:ext cx="8229600" cy="4114800"/>
          </a:xfrm>
        </p:spPr>
        <p:txBody>
          <a:bodyPr>
            <a:normAutofit/>
          </a:bodyPr>
          <a:lstStyle/>
          <a:p>
            <a:pPr algn="just">
              <a:lnSpc>
                <a:spcPct val="150000"/>
              </a:lnSpc>
            </a:pPr>
            <a:r>
              <a:rPr lang="en-US" sz="2800" dirty="0" smtClean="0">
                <a:cs typeface="Times New Roman" pitchFamily="18" charset="0"/>
              </a:rPr>
              <a:t>Indicate the water level inside the boiler vessel.</a:t>
            </a:r>
          </a:p>
          <a:p>
            <a:pPr algn="just">
              <a:lnSpc>
                <a:spcPct val="150000"/>
              </a:lnSpc>
            </a:pPr>
            <a:endParaRPr lang="en-US" sz="2800" dirty="0" smtClean="0">
              <a:cs typeface="Times New Roman" pitchFamily="18" charset="0"/>
            </a:endParaRPr>
          </a:p>
          <a:p>
            <a:pPr algn="just">
              <a:lnSpc>
                <a:spcPct val="150000"/>
              </a:lnSpc>
            </a:pPr>
            <a:r>
              <a:rPr lang="en-US" sz="2800" dirty="0" smtClean="0">
                <a:cs typeface="Times New Roman" pitchFamily="18" charset="0"/>
              </a:rPr>
              <a:t>It shows level of water in the boiler drum.</a:t>
            </a:r>
            <a:endParaRPr lang="en-US" sz="2800" dirty="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Desktop\water level indicator.png"/>
          <p:cNvPicPr>
            <a:picLocks noGrp="1" noChangeAspect="1" noChangeArrowheads="1"/>
          </p:cNvPicPr>
          <p:nvPr>
            <p:ph idx="1"/>
          </p:nvPr>
        </p:nvPicPr>
        <p:blipFill>
          <a:blip r:embed="rId2" cstate="print"/>
          <a:srcRect/>
          <a:stretch>
            <a:fillRect/>
          </a:stretch>
        </p:blipFill>
        <p:spPr bwMode="auto">
          <a:xfrm>
            <a:off x="0" y="0"/>
            <a:ext cx="9144000" cy="66294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257</TotalTime>
  <Words>690</Words>
  <Application>Microsoft Office PowerPoint</Application>
  <PresentationFormat>On-screen Show (4:3)</PresentationFormat>
  <Paragraphs>95</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Flow</vt:lpstr>
      <vt:lpstr>Slide 1</vt:lpstr>
      <vt:lpstr>Mountings</vt:lpstr>
      <vt:lpstr>Types of Mountings</vt:lpstr>
      <vt:lpstr>Pressure Gauge:-</vt:lpstr>
      <vt:lpstr>Slide 5</vt:lpstr>
      <vt:lpstr>Slide 6</vt:lpstr>
      <vt:lpstr>Slide 7</vt:lpstr>
      <vt:lpstr>Water Level Indicator:-</vt:lpstr>
      <vt:lpstr>Slide 9</vt:lpstr>
      <vt:lpstr>Slide 10</vt:lpstr>
      <vt:lpstr>Steam Stop Valve:-</vt:lpstr>
      <vt:lpstr>Slide 12</vt:lpstr>
      <vt:lpstr>Feed Check Valve:-</vt:lpstr>
      <vt:lpstr>Slide 14</vt:lpstr>
      <vt:lpstr>Blow Off Cock:-</vt:lpstr>
      <vt:lpstr>Slide 16</vt:lpstr>
      <vt:lpstr>Fusible plug:-</vt:lpstr>
      <vt:lpstr>Slide 18</vt:lpstr>
      <vt:lpstr>Safety Valves :-</vt:lpstr>
      <vt:lpstr>Dead Weight Safety Valve</vt:lpstr>
      <vt:lpstr>II.   Lever Safety Valve</vt:lpstr>
      <vt:lpstr>III.  Spring Loaded Safety Valve</vt:lpstr>
      <vt:lpstr> Accessories</vt:lpstr>
      <vt:lpstr> Types of Accessories</vt:lpstr>
      <vt:lpstr>Feed Pump: </vt:lpstr>
      <vt:lpstr>Injector </vt:lpstr>
      <vt:lpstr>Economizer</vt:lpstr>
      <vt:lpstr>Slide 28</vt:lpstr>
      <vt:lpstr>Slide 29</vt:lpstr>
      <vt:lpstr> Super Heater</vt:lpstr>
      <vt:lpstr>Steam Separator</vt:lpstr>
      <vt:lpstr>Air Preheater</vt:lpstr>
      <vt:lpstr>Draught System</vt:lpstr>
      <vt:lpstr>Slide 34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No:-3</dc:title>
  <dc:creator>HCET</dc:creator>
  <cp:lastModifiedBy>YOGITA</cp:lastModifiedBy>
  <cp:revision>92</cp:revision>
  <dcterms:created xsi:type="dcterms:W3CDTF">2011-09-21T05:08:44Z</dcterms:created>
  <dcterms:modified xsi:type="dcterms:W3CDTF">2013-12-20T09:05:09Z</dcterms:modified>
</cp:coreProperties>
</file>